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1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E6BC3-5929-457D-BB93-9BF9ADD8C81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4350" y="1621194"/>
            <a:ext cx="5829300" cy="3448760"/>
          </a:xfrm>
        </p:spPr>
        <p:txBody>
          <a:bodyPr anchor="b" anchorCtr="1"/>
          <a:lstStyle>
            <a:lvl1pPr algn="ctr">
              <a:defRPr sz="45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068E30-6D9A-4C23-AAD5-C1B179592FA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57250" y="5202945"/>
            <a:ext cx="5143499" cy="2391658"/>
          </a:xfrm>
        </p:spPr>
        <p:txBody>
          <a:bodyPr anchorCtr="1"/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zh-TW"/>
              <a:t>按一下以編輯母片子標題樣式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5EB89-8D0D-41B1-9EAB-187987C0A3E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8E8FA8-B440-4169-A5AD-0109ACB5F9AE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3654E-A9DD-48D8-8950-C09AD89687E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589A2-4B10-4616-ACB6-BC009C4A13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C7A2A8-3381-48DC-81D4-8D97A4FD600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8053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0E9E5-D668-415E-BF62-3BB9D995B06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E704B-EACB-46A9-9FD9-71D0A27A74B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ABB5E-CA72-44DD-BCD4-D6D0139C3B7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AD33FD-F520-495B-BDB6-13CEAB818D67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BB3F0-AA11-4C15-B3BB-00BECE52B94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281B8-A78A-4980-98F2-7653D66C51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2FE0D6-2234-4A34-96BF-F12018F4BA4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49BCE0-55BA-4335-8743-4D7275BF6B5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4907758" y="527398"/>
            <a:ext cx="1478758" cy="8394877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63DD6-31D2-4142-A9DD-024A0C55C4A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71492" y="527398"/>
            <a:ext cx="4350541" cy="8394877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D22B2-018B-4112-8180-16468F49B90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83626E-B180-448F-A52F-F1C2DDCAC4E0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AA4BD-CEEE-4D26-A3F1-229E1038036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50C44-F76A-4A91-AF65-004CB460F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D477D2-8707-4B2B-AD96-F31265575E2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444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AC772-21F0-4906-8849-A73F28FFCBE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B21CA-F2A1-4660-B41D-5AE40E32D47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46EF3-804A-47DC-B33F-5F77E6AE34D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D1B39D-EB29-4D8F-B1E5-0299A8B811A8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F7604-0DFB-4441-94E8-563423891F6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C8E91-0EAD-4454-A5BE-40F7215B58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4D5E7F-E54D-4321-8EAF-3CE3EC41188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46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95BF4-1524-4FBB-80B2-B332DB629B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7916" y="2469620"/>
            <a:ext cx="5915025" cy="4120615"/>
          </a:xfrm>
        </p:spPr>
        <p:txBody>
          <a:bodyPr anchor="b"/>
          <a:lstStyle>
            <a:lvl1pPr>
              <a:defRPr sz="45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A839B6-DDF6-461F-A36F-E0A3C0BD9F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5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zh-TW"/>
              <a:t>編輯母片文字樣式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EEF98-91C6-4E10-A445-684A3A3E4C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F3372E-B82A-4971-9120-8B33ED6435AE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B3B83-D540-45BA-900E-006462CAE6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BA9A4-31A0-4E9F-B830-042C631AD7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B6A76F-DF8A-4E94-9BDA-C24C62B2C3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52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37491-F819-44E8-85C8-37B1187567A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6960E-2C13-402E-AF37-6CA05CF5E91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71492" y="2637010"/>
            <a:ext cx="2914650" cy="628526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E7EFA-4D93-461D-8B49-42A1352EF50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3471867" y="2637010"/>
            <a:ext cx="2914650" cy="628526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D0198-4A6B-49DB-AD67-9EF637F41EC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CBA87E-588B-4D2C-A30D-C2DE21862887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E1AA8-A84B-49B2-8FF5-901844A58F9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AC57D5-7B42-48E0-B35D-EC93E390C1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1C73C8-2209-4312-969D-C59BF2AFE49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21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69B47-B628-40D3-B581-EDD94738AB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2379" y="527407"/>
            <a:ext cx="5915025" cy="191469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CE89BE-6950-4675-A639-4F93D27750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72379" y="2428344"/>
            <a:ext cx="2901254" cy="119009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zh-TW"/>
              <a:t>編輯母片文字樣式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467680-65A8-487A-BAB1-6132516FCCE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72379" y="3618445"/>
            <a:ext cx="2901254" cy="532218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230E5B-E7AA-4A05-81E1-D9DE9D6F06C9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3471867" y="2428344"/>
            <a:ext cx="2915546" cy="119009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zh-TW"/>
              <a:t>編輯母片文字樣式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F5002F-3D47-4FF3-9141-A21418B014AF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3471867" y="3618445"/>
            <a:ext cx="2915546" cy="532218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0A651C-83C7-4FD5-B062-8CFA5DD6DFA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1EB524-7BFA-4980-9CDE-02143316B091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BFCAB7-8B8F-40C5-8DEF-B4DD3D11583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4E9D1C-12C6-46EF-9770-BDE3724F45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1CFE3D-277A-4D2E-BB2C-D7143605BEF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79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05909-5F3E-44D5-9AD8-C64E9219D89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ED7AAA-69E3-45E7-9E8E-A061F3A9470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49A320-0443-4D46-9960-A51CDE3A56B6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65DCA4-7AB8-424E-871A-0E7B6BA4516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5324FD-CA26-4197-AF7C-831FD98AAF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15C706-265A-486A-A1D5-07C6984FFBA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6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7D7877-D718-4E9B-B83E-78DF96C97D3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D27C02-3D27-4F3B-9A16-CF550A29B64E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2DA7A2-32F5-4905-97CB-03D0A760555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2BA44-5F77-4F6A-B3AC-2D6483D708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49CE68-922F-47E8-85B0-1D6885BBD5D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90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8CB30-0930-4081-AB89-3489571258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2379" y="660397"/>
            <a:ext cx="2211887" cy="2311402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1764C-B589-4197-86A1-DC269108440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915546" y="1426281"/>
            <a:ext cx="3471867" cy="703968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F771C-E7DD-4776-BD8E-3C2BAABFAD8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72379" y="2971800"/>
            <a:ext cx="2211887" cy="5505629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zh-TW"/>
              <a:t>編輯母片文字樣式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5F6F9-0044-47E9-80AA-C4E9C64F23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3E6397-EE08-4B02-98AC-1FE5D4D312DD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B4563-DC1A-4FEB-8E07-EE8B981D9A8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C7E6DF-F9DE-4F35-B7DE-D90F670E65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91EDA6-6CF5-4398-A307-6F506427EC0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6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B8E89-187C-406F-8A18-45C07CA883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2379" y="660397"/>
            <a:ext cx="2211887" cy="2311402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9033A1-89C4-4CB6-8A9F-2A4343BE9A8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2915546" y="1426281"/>
            <a:ext cx="3471867" cy="70396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144D7-824D-49C3-9B50-1D4ECD42187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72379" y="2971800"/>
            <a:ext cx="2211887" cy="5505629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zh-TW"/>
              <a:t>編輯母片文字樣式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25FB1-4C1E-4AF7-BEF8-DBFEA27490F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BB0E6A-F5AE-4C5B-B626-6188257B2474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A32A04-EA0B-49B9-B596-25F96AA7A6F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EDAB4A-AA4F-4632-A58C-90287CE922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81BF58-7757-46E2-B8EB-1C270D03B8C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24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599A7A-5158-4181-845F-00F76B8B50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1492" y="527407"/>
            <a:ext cx="5915025" cy="19146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3A5A64-F76A-4ED5-8559-869EAC5A11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71492" y="2637010"/>
            <a:ext cx="5915025" cy="62852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FB128-7B88-406B-9B31-8C9C0CEE9F28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71492" y="9181398"/>
            <a:ext cx="1543050" cy="52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0961089A-9198-4996-ABFF-757B0884DA5C}" type="datetime1">
              <a:rPr lang="en-US"/>
              <a:pPr lvl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82A2F-8476-48B7-849F-094118FED5C1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271717" y="9181398"/>
            <a:ext cx="2314574" cy="52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C4793-0E2F-4617-8BBE-DDBBF01E10D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843467" y="9181398"/>
            <a:ext cx="1543050" cy="52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48EB477D-0925-4C71-A691-F334D7E957CB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6858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zh-TW" sz="3300" b="0" i="0" u="none" strike="noStrike" kern="1200" cap="none" spc="0" baseline="0">
          <a:solidFill>
            <a:srgbClr val="000000"/>
          </a:solidFill>
          <a:uFillTx/>
          <a:latin typeface="Calibri Light"/>
          <a:ea typeface="新細明體" pitchFamily="18"/>
        </a:defRPr>
      </a:lvl1pPr>
    </p:titleStyle>
    <p:bodyStyle>
      <a:lvl1pPr marL="171450" marR="0" lvl="0" indent="-171450" algn="l" defTabSz="685800" rtl="0" fontAlgn="auto" hangingPunct="1">
        <a:lnSpc>
          <a:spcPct val="90000"/>
        </a:lnSpc>
        <a:spcBef>
          <a:spcPts val="750"/>
        </a:spcBef>
        <a:spcAft>
          <a:spcPts val="0"/>
        </a:spcAft>
        <a:buSzPct val="100000"/>
        <a:buFont typeface="Arial" pitchFamily="34"/>
        <a:buChar char="•"/>
        <a:tabLst/>
        <a:defRPr lang="zh-TW" sz="21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1pPr>
      <a:lvl2pPr marL="514350" marR="0" lvl="1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zh-TW" sz="18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2pPr>
      <a:lvl3pPr marL="857250" marR="0" lvl="2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zh-TW" sz="15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3pPr>
      <a:lvl4pPr marL="1200150" marR="0" lvl="3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zh-TW" sz="135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4pPr>
      <a:lvl5pPr marL="1543050" marR="0" lvl="4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zh-TW" sz="135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hyperlink" Target="https://www.nhi.gov.tw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2">
            <a:extLst>
              <a:ext uri="{FF2B5EF4-FFF2-40B4-BE49-F238E27FC236}">
                <a16:creationId xmlns:a16="http://schemas.microsoft.com/office/drawing/2014/main" id="{474E059E-7DF9-4657-BCB8-9732F03BC6B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81770" y="447091"/>
            <a:ext cx="6370734" cy="9825886"/>
          </a:xfrm>
        </p:spPr>
        <p:txBody>
          <a:bodyPr anchorCtr="0"/>
          <a:lstStyle/>
          <a:p>
            <a:pPr lvl="0"/>
            <a:r>
              <a:rPr lang="zh-TW" sz="2000" b="1" dirty="0">
                <a:solidFill>
                  <a:srgbClr val="1C345A"/>
                </a:solidFill>
                <a:latin typeface="微軟正黑體" pitchFamily="34"/>
                <a:ea typeface="微軟正黑體" pitchFamily="34"/>
              </a:rPr>
              <a:t>大陸地區來臺就學學生參加全民健康保險投保須知</a:t>
            </a:r>
            <a:endParaRPr lang="en-US" sz="2000" b="1" dirty="0">
              <a:solidFill>
                <a:srgbClr val="1C345A"/>
              </a:solidFill>
              <a:latin typeface="微軟正黑體" pitchFamily="34"/>
              <a:ea typeface="微軟正黑體" pitchFamily="34"/>
            </a:endParaRPr>
          </a:p>
          <a:p>
            <a:pPr lvl="0" algn="l">
              <a:lnSpc>
                <a:spcPts val="1600"/>
              </a:lnSpc>
            </a:pP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Q. </a:t>
            </a:r>
            <a:r>
              <a:rPr lang="zh-TW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陸生可以參加健保嗎？</a:t>
            </a:r>
            <a:b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</a:b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A. 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衛生福利部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112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年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11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月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24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日公告，自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113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年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2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月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1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日起生效，持事由為「陸生就學」之入出 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   </a:t>
            </a:r>
          </a:p>
          <a:p>
            <a:pPr lvl="0" algn="l">
              <a:lnSpc>
                <a:spcPts val="1600"/>
              </a:lnSpc>
              <a:spcBef>
                <a:spcPts val="0"/>
              </a:spcBef>
            </a:pP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境許可證入臺之陸生，應依法參加全民健康保險。</a:t>
            </a:r>
            <a:endParaRPr lang="en-US" sz="1200" kern="0" dirty="0">
              <a:latin typeface="微軟正黑體" pitchFamily="34"/>
              <a:ea typeface="微軟正黑體" pitchFamily="34"/>
              <a:cs typeface="Times New Roman" pitchFamily="18"/>
            </a:endParaRPr>
          </a:p>
          <a:p>
            <a:pPr lvl="0" algn="l">
              <a:lnSpc>
                <a:spcPts val="1600"/>
              </a:lnSpc>
            </a:pP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Q. </a:t>
            </a:r>
            <a:r>
              <a:rPr lang="zh-TW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何時開始加保？</a:t>
            </a:r>
            <a:b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</a:b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A. 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自在臺居留滿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6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個月之日起投保（指在臺連續居住達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6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個月，或期間僅出境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1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次且未逾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30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日，</a:t>
            </a:r>
            <a:br>
              <a:rPr lang="en-US" sz="1200" dirty="0">
                <a:latin typeface="微軟正黑體" pitchFamily="34"/>
                <a:ea typeface="微軟正黑體" pitchFamily="34"/>
              </a:rPr>
            </a:br>
            <a:r>
              <a:rPr lang="en-US" sz="1200" dirty="0">
                <a:latin typeface="微軟正黑體" pitchFamily="34"/>
                <a:ea typeface="微軟正黑體" pitchFamily="34"/>
              </a:rPr>
              <a:t>     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出境天數扣除後併計實際居住期間達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6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個月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)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，公告日前已來臺且符合前開規定之在臺灣地</a:t>
            </a:r>
            <a:br>
              <a:rPr lang="en-US" sz="1200" dirty="0">
                <a:latin typeface="微軟正黑體" pitchFamily="34"/>
                <a:ea typeface="微軟正黑體" pitchFamily="34"/>
              </a:rPr>
            </a:br>
            <a:r>
              <a:rPr lang="en-US" sz="1200" dirty="0">
                <a:latin typeface="微軟正黑體" pitchFamily="34"/>
                <a:ea typeface="微軟正黑體" pitchFamily="34"/>
              </a:rPr>
              <a:t>     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區居留期間，得併入參加健保前應具備之</a:t>
            </a:r>
            <a:r>
              <a:rPr lang="en-US" sz="1200" dirty="0">
                <a:latin typeface="微軟正黑體" pitchFamily="34"/>
                <a:ea typeface="微軟正黑體" pitchFamily="34"/>
              </a:rPr>
              <a:t>6</a:t>
            </a:r>
            <a:r>
              <a:rPr lang="zh-TW" sz="1200" dirty="0">
                <a:latin typeface="微軟正黑體" pitchFamily="34"/>
                <a:ea typeface="微軟正黑體" pitchFamily="34"/>
              </a:rPr>
              <a:t>個月等待期間計算。</a:t>
            </a:r>
            <a:endParaRPr lang="en-US" sz="1200" dirty="0">
              <a:latin typeface="微軟正黑體" pitchFamily="34"/>
              <a:ea typeface="微軟正黑體" pitchFamily="34"/>
            </a:endParaRPr>
          </a:p>
          <a:p>
            <a:pPr lvl="0" algn="l">
              <a:lnSpc>
                <a:spcPts val="1600"/>
              </a:lnSpc>
            </a:pP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Q. </a:t>
            </a:r>
            <a:r>
              <a:rPr lang="zh-TW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如何投保？</a:t>
            </a:r>
            <a:b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</a:b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A.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以第</a:t>
            </a: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6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類第</a:t>
            </a: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2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目被保險人身分，以就讀學校為投保單位投保；或以眷屬身分依法依附被保險</a:t>
            </a:r>
            <a:b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人投保。</a:t>
            </a:r>
            <a:endParaRPr lang="en-US" sz="1200" kern="0" dirty="0">
              <a:latin typeface="微軟正黑體" pitchFamily="34"/>
              <a:ea typeface="微軟正黑體" pitchFamily="34"/>
              <a:cs typeface="Times New Roman" pitchFamily="18"/>
            </a:endParaRPr>
          </a:p>
          <a:p>
            <a:pPr lvl="0" algn="l">
              <a:lnSpc>
                <a:spcPts val="1600"/>
              </a:lnSpc>
            </a:pP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Q. </a:t>
            </a:r>
            <a:r>
              <a:rPr lang="zh-TW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須負擔多少保險費？</a:t>
            </a:r>
            <a:b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</a:b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A.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保險費每月</a:t>
            </a: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1,377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元，陸生自付</a:t>
            </a: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6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成（</a:t>
            </a: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826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元），政府負擔</a:t>
            </a: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4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成（</a:t>
            </a: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551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元）。</a:t>
            </a:r>
            <a:endParaRPr lang="en-US" sz="1200" kern="0" dirty="0">
              <a:highlight>
                <a:srgbClr val="C0C0C0"/>
              </a:highlight>
              <a:latin typeface="微軟正黑體" pitchFamily="34"/>
              <a:ea typeface="微軟正黑體" pitchFamily="34"/>
              <a:cs typeface="Times New Roman" pitchFamily="18"/>
            </a:endParaRPr>
          </a:p>
          <a:p>
            <a:pPr lvl="0" algn="l">
              <a:lnSpc>
                <a:spcPts val="1600"/>
              </a:lnSpc>
            </a:pP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Q. </a:t>
            </a:r>
            <a:r>
              <a:rPr lang="zh-TW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如何申辦健保卡？</a:t>
            </a:r>
            <a:br>
              <a:rPr lang="en-US" sz="1200" b="1" dirty="0">
                <a:solidFill>
                  <a:srgbClr val="203864"/>
                </a:solidFill>
                <a:highlight>
                  <a:srgbClr val="C0C0C0"/>
                </a:highlight>
                <a:latin typeface="微軟正黑體" pitchFamily="34"/>
                <a:ea typeface="微軟正黑體" pitchFamily="34"/>
              </a:rPr>
            </a:b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A.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若為第一次申請：</a:t>
            </a:r>
            <a:b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1.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未加保者：由投保單位（學校）透過健保署多憑證網路平台辦理加保，併同申請健保卡。 </a:t>
            </a: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</a:t>
            </a:r>
            <a:b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2.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已加保，但尚未請領健保卡者：</a:t>
            </a:r>
            <a:r>
              <a:rPr lang="zh-TW" alt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以多憑證平台申請，或親赴健保署服務據點申請，亦可  </a:t>
            </a:r>
            <a:br>
              <a:rPr lang="en-US" alt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zh-TW" alt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    填寫健保卡申請表利用郵寄申請。</a:t>
            </a:r>
            <a:endParaRPr lang="en-US" sz="1200" kern="0" dirty="0">
              <a:latin typeface="微軟正黑體" pitchFamily="34"/>
              <a:ea typeface="微軟正黑體" pitchFamily="34"/>
              <a:cs typeface="Times New Roman" pitchFamily="18"/>
            </a:endParaRPr>
          </a:p>
          <a:p>
            <a:pPr lvl="0" algn="l">
              <a:lnSpc>
                <a:spcPts val="1600"/>
              </a:lnSpc>
            </a:pP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因遺失、毀損、更改姓名、更換照片等，</a:t>
            </a:r>
            <a:b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換補發卡方式（需繳納工本費</a:t>
            </a: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200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元）：</a:t>
            </a:r>
            <a:b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1.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健保署網路申辦</a:t>
            </a:r>
            <a:b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2.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全民健保行動快易通│健康存摺</a:t>
            </a: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APP</a:t>
            </a:r>
            <a:b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3.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郵局代收</a:t>
            </a:r>
            <a:b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4.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健保署服務據點申請</a:t>
            </a:r>
            <a:endParaRPr lang="en-US" sz="1200" kern="0" dirty="0">
              <a:latin typeface="微軟正黑體" pitchFamily="34"/>
              <a:ea typeface="微軟正黑體" pitchFamily="34"/>
              <a:cs typeface="Times New Roman" pitchFamily="18"/>
            </a:endParaRPr>
          </a:p>
          <a:p>
            <a:pPr marL="0" lvl="1" indent="0">
              <a:lnSpc>
                <a:spcPts val="1600"/>
              </a:lnSpc>
              <a:spcBef>
                <a:spcPts val="750"/>
              </a:spcBef>
              <a:buNone/>
            </a:pP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Q. </a:t>
            </a:r>
            <a:r>
              <a:rPr lang="zh-TW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應如何就醫？</a:t>
            </a:r>
            <a:b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</a:b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A.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已取得健保卡者，請持健保卡至各健保特約醫院或診所就醫，並自付掛號費及部分負擔醫</a:t>
            </a:r>
            <a:br>
              <a:rPr lang="en-US" alt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zh-TW" alt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療費用。</a:t>
            </a:r>
            <a:endParaRPr lang="en-US" sz="1200" kern="0" dirty="0">
              <a:latin typeface="微軟正黑體" pitchFamily="34"/>
              <a:ea typeface="微軟正黑體" pitchFamily="34"/>
              <a:cs typeface="Times New Roman" pitchFamily="18"/>
            </a:endParaRPr>
          </a:p>
          <a:p>
            <a:pPr marL="0" lvl="1" indent="0">
              <a:lnSpc>
                <a:spcPts val="1600"/>
              </a:lnSpc>
              <a:spcBef>
                <a:spcPts val="750"/>
              </a:spcBef>
              <a:buNone/>
            </a:pP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已辦理加保及申辦健保卡，但尚未拿到健保卡者，可請學校先行提供符合參加健保資格者</a:t>
            </a:r>
            <a:br>
              <a:rPr lang="en-US" alt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zh-TW" alt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保險對象投保申報表影本，作為學生例外就醫之證明文件；如已於健保特約醫療院所先行</a:t>
            </a:r>
            <a:br>
              <a:rPr lang="en-US" alt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zh-TW" alt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自費就醫，可自就醫日起</a:t>
            </a: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10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日內，持已領取之健保卡向原就診的醫療院所申請退費。</a:t>
            </a:r>
            <a:endParaRPr lang="en-US" sz="1200" kern="0" dirty="0">
              <a:latin typeface="微軟正黑體" pitchFamily="34"/>
              <a:ea typeface="微軟正黑體" pitchFamily="34"/>
              <a:cs typeface="Times New Roman" pitchFamily="18"/>
            </a:endParaRPr>
          </a:p>
          <a:p>
            <a:pPr marL="0" lvl="1" indent="0">
              <a:lnSpc>
                <a:spcPts val="1600"/>
              </a:lnSpc>
              <a:spcBef>
                <a:spcPts val="750"/>
              </a:spcBef>
              <a:buNone/>
            </a:pP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Q. </a:t>
            </a:r>
            <a:r>
              <a:rPr lang="zh-TW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可以不參加健保嗎？</a:t>
            </a:r>
            <a:b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</a:b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A.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凡符合投保資格者，皆應持續加保並繳納保費，在保險有效期間，發生疾病、傷害、生育</a:t>
            </a:r>
            <a:b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</a:br>
            <a:r>
              <a:rPr lang="en-US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     </a:t>
            </a:r>
            <a:r>
              <a:rPr lang="zh-TW" sz="1200" kern="0" dirty="0">
                <a:latin typeface="微軟正黑體" pitchFamily="34"/>
                <a:ea typeface="微軟正黑體" pitchFamily="34"/>
                <a:cs typeface="Times New Roman" pitchFamily="18"/>
              </a:rPr>
              <a:t>事故時，依法給予保險給付。</a:t>
            </a:r>
            <a:endParaRPr lang="en-US" sz="1200" kern="0" dirty="0">
              <a:latin typeface="微軟正黑體" pitchFamily="34"/>
              <a:ea typeface="微軟正黑體" pitchFamily="34"/>
              <a:cs typeface="Times New Roman" pitchFamily="18"/>
            </a:endParaRPr>
          </a:p>
          <a:p>
            <a:pPr lvl="0" algn="l">
              <a:lnSpc>
                <a:spcPts val="1600"/>
              </a:lnSpc>
            </a:pPr>
            <a:r>
              <a:rPr lang="zh-TW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※更多詳細規定可至健保署全球資訊網（</a:t>
            </a: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  <a:hlinkClick r:id="rId2"/>
              </a:rPr>
              <a:t>https://www.nhi.gov.tw/</a:t>
            </a:r>
            <a:r>
              <a:rPr lang="zh-TW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）查閱相關資訊，或下載「健保快易通」</a:t>
            </a:r>
            <a:r>
              <a:rPr lang="en-US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APP</a:t>
            </a:r>
            <a:r>
              <a:rPr lang="zh-TW" sz="1200" b="1" dirty="0">
                <a:solidFill>
                  <a:srgbClr val="203864"/>
                </a:solidFill>
                <a:latin typeface="微軟正黑體" pitchFamily="34"/>
                <a:ea typeface="微軟正黑體" pitchFamily="34"/>
              </a:rPr>
              <a:t>，利用「健保櫃檯」服務查詢個人投保紀錄。</a:t>
            </a:r>
          </a:p>
        </p:txBody>
      </p:sp>
      <p:sp>
        <p:nvSpPr>
          <p:cNvPr id="3" name="文字方塊 80">
            <a:extLst>
              <a:ext uri="{FF2B5EF4-FFF2-40B4-BE49-F238E27FC236}">
                <a16:creationId xmlns:a16="http://schemas.microsoft.com/office/drawing/2014/main" id="{43D927B2-3A22-498F-BFC4-C6290BF2E73E}"/>
              </a:ext>
            </a:extLst>
          </p:cNvPr>
          <p:cNvSpPr txBox="1"/>
          <p:nvPr/>
        </p:nvSpPr>
        <p:spPr>
          <a:xfrm>
            <a:off x="5868319" y="9436302"/>
            <a:ext cx="768324" cy="21544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112.1</a:t>
            </a:r>
            <a:r>
              <a:rPr lang="en-US" altLang="zh-TW" sz="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2</a:t>
            </a:r>
            <a:r>
              <a:rPr lang="en-US" sz="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廣告</a:t>
            </a:r>
            <a:endParaRPr lang="en-US" sz="1000" b="1" i="0" u="none" strike="noStrike" kern="1200" cap="none" spc="0" baseline="0" dirty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grpSp>
        <p:nvGrpSpPr>
          <p:cNvPr id="4" name="群組 4">
            <a:extLst>
              <a:ext uri="{FF2B5EF4-FFF2-40B4-BE49-F238E27FC236}">
                <a16:creationId xmlns:a16="http://schemas.microsoft.com/office/drawing/2014/main" id="{F8E510D6-CE71-4B04-BC91-4E4C208F6439}"/>
              </a:ext>
            </a:extLst>
          </p:cNvPr>
          <p:cNvGrpSpPr/>
          <p:nvPr/>
        </p:nvGrpSpPr>
        <p:grpSpPr>
          <a:xfrm>
            <a:off x="-9528" y="19495"/>
            <a:ext cx="6858000" cy="9919858"/>
            <a:chOff x="-9528" y="19495"/>
            <a:chExt cx="6858000" cy="9919858"/>
          </a:xfrm>
        </p:grpSpPr>
        <p:pic>
          <p:nvPicPr>
            <p:cNvPr id="5" name="圖片 3">
              <a:extLst>
                <a:ext uri="{FF2B5EF4-FFF2-40B4-BE49-F238E27FC236}">
                  <a16:creationId xmlns:a16="http://schemas.microsoft.com/office/drawing/2014/main" id="{102EFA01-A17B-4F9A-BB15-98882EF428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67475" y="62910"/>
              <a:ext cx="180996" cy="7792535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6" name="圖片 7">
              <a:extLst>
                <a:ext uri="{FF2B5EF4-FFF2-40B4-BE49-F238E27FC236}">
                  <a16:creationId xmlns:a16="http://schemas.microsoft.com/office/drawing/2014/main" id="{0BA69CA3-F721-4A93-999B-9A399576AD0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b="39549"/>
            <a:stretch>
              <a:fillRect/>
            </a:stretch>
          </p:blipFill>
          <p:spPr>
            <a:xfrm>
              <a:off x="-9528" y="19495"/>
              <a:ext cx="6858000" cy="172501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7" name="圖片 10">
              <a:extLst>
                <a:ext uri="{FF2B5EF4-FFF2-40B4-BE49-F238E27FC236}">
                  <a16:creationId xmlns:a16="http://schemas.microsoft.com/office/drawing/2014/main" id="{0B379CB5-3C18-4FAC-A9CB-54E01581A55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86522" y="7600181"/>
              <a:ext cx="142893" cy="2286320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8" name="圖片 13">
              <a:extLst>
                <a:ext uri="{FF2B5EF4-FFF2-40B4-BE49-F238E27FC236}">
                  <a16:creationId xmlns:a16="http://schemas.microsoft.com/office/drawing/2014/main" id="{95F376A5-1C48-475E-999D-5A44F45F9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330074" y="9696416"/>
              <a:ext cx="4496424" cy="209580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9" name="圖片 14">
              <a:extLst>
                <a:ext uri="{FF2B5EF4-FFF2-40B4-BE49-F238E27FC236}">
                  <a16:creationId xmlns:a16="http://schemas.microsoft.com/office/drawing/2014/main" id="{CCEC0D5A-055A-40BC-B909-2AC1AE56B58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6751" y="9548777"/>
              <a:ext cx="4172535" cy="390576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10" name="圖片 15">
              <a:extLst>
                <a:ext uri="{FF2B5EF4-FFF2-40B4-BE49-F238E27FC236}">
                  <a16:creationId xmlns:a16="http://schemas.microsoft.com/office/drawing/2014/main" id="{583FA1D6-8886-464C-995A-CCDBADD2CD1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0895" y="2251609"/>
              <a:ext cx="180996" cy="7678225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11" name="圖片 16">
              <a:extLst>
                <a:ext uri="{FF2B5EF4-FFF2-40B4-BE49-F238E27FC236}">
                  <a16:creationId xmlns:a16="http://schemas.microsoft.com/office/drawing/2014/main" id="{4E566016-94C4-49CF-96FE-6E269B28A4A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57150" y="19495"/>
              <a:ext cx="171477" cy="4972744"/>
            </a:xfrm>
            <a:prstGeom prst="rect">
              <a:avLst/>
            </a:prstGeom>
            <a:noFill/>
            <a:ln cap="flat">
              <a:noFill/>
            </a:ln>
          </p:spPr>
        </p:pic>
      </p:grpSp>
      <p:grpSp>
        <p:nvGrpSpPr>
          <p:cNvPr id="12" name="群組 1">
            <a:extLst>
              <a:ext uri="{FF2B5EF4-FFF2-40B4-BE49-F238E27FC236}">
                <a16:creationId xmlns:a16="http://schemas.microsoft.com/office/drawing/2014/main" id="{74CA2075-332F-4670-A53A-F0DF89C5AA29}"/>
              </a:ext>
            </a:extLst>
          </p:cNvPr>
          <p:cNvGrpSpPr/>
          <p:nvPr/>
        </p:nvGrpSpPr>
        <p:grpSpPr>
          <a:xfrm>
            <a:off x="359136" y="8958726"/>
            <a:ext cx="6244071" cy="474783"/>
            <a:chOff x="327437" y="9104497"/>
            <a:chExt cx="6244071" cy="474783"/>
          </a:xfrm>
        </p:grpSpPr>
        <p:sp>
          <p:nvSpPr>
            <p:cNvPr id="13" name="文字方塊 28">
              <a:extLst>
                <a:ext uri="{FF2B5EF4-FFF2-40B4-BE49-F238E27FC236}">
                  <a16:creationId xmlns:a16="http://schemas.microsoft.com/office/drawing/2014/main" id="{FAC9DB4B-CA83-4351-A5D1-17E1028A0C8E}"/>
                </a:ext>
              </a:extLst>
            </p:cNvPr>
            <p:cNvSpPr txBox="1"/>
            <p:nvPr/>
          </p:nvSpPr>
          <p:spPr>
            <a:xfrm>
              <a:off x="4934934" y="9112864"/>
              <a:ext cx="1636574" cy="461662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800" b="1" i="0" u="none" strike="noStrike" kern="0" cap="none" spc="0" baseline="0">
                  <a:solidFill>
                    <a:srgbClr val="595959"/>
                  </a:solidFill>
                  <a:uFillTx/>
                  <a:latin typeface="微軟正黑體" pitchFamily="34"/>
                  <a:ea typeface="微軟正黑體" pitchFamily="34"/>
                </a:rPr>
                <a:t>諮詢專線</a:t>
              </a:r>
              <a:r>
                <a:rPr lang="en-US" sz="800" b="1" i="0" u="none" strike="noStrike" kern="0" cap="none" spc="0" baseline="0">
                  <a:solidFill>
                    <a:srgbClr val="595959"/>
                  </a:solidFill>
                  <a:uFillTx/>
                  <a:latin typeface="微軟正黑體" pitchFamily="34"/>
                  <a:ea typeface="微軟正黑體" pitchFamily="34"/>
                </a:rPr>
                <a:t>0800-030-598 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800" b="1" i="0" u="none" strike="noStrike" kern="0" cap="none" spc="0" baseline="0">
                  <a:solidFill>
                    <a:srgbClr val="595959"/>
                  </a:solidFill>
                  <a:uFillTx/>
                  <a:latin typeface="微軟正黑體" pitchFamily="34"/>
                  <a:ea typeface="微軟正黑體" pitchFamily="34"/>
                </a:rPr>
                <a:t>手機請撥</a:t>
              </a:r>
              <a:r>
                <a:rPr lang="en-US" sz="800" b="1" i="0" u="none" strike="noStrike" kern="0" cap="none" spc="0" baseline="0">
                  <a:solidFill>
                    <a:srgbClr val="595959"/>
                  </a:solidFill>
                  <a:uFillTx/>
                  <a:latin typeface="微軟正黑體" pitchFamily="34"/>
                  <a:ea typeface="微軟正黑體" pitchFamily="34"/>
                </a:rPr>
                <a:t>02-4128-678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800" b="1" i="0" u="none" strike="noStrike" kern="0" cap="none" spc="0" baseline="0">
                  <a:solidFill>
                    <a:srgbClr val="595959"/>
                  </a:solidFill>
                  <a:uFillTx/>
                  <a:latin typeface="微軟正黑體" pitchFamily="34"/>
                  <a:ea typeface="微軟正黑體" pitchFamily="34"/>
                </a:rPr>
                <a:t>網址</a:t>
              </a:r>
              <a:r>
                <a:rPr lang="en-US" sz="800" b="1" i="0" u="none" strike="noStrike" kern="0" cap="none" spc="0" baseline="0">
                  <a:solidFill>
                    <a:srgbClr val="595959"/>
                  </a:solidFill>
                  <a:uFillTx/>
                  <a:latin typeface="微軟正黑體" pitchFamily="34"/>
                  <a:ea typeface="新細明體" pitchFamily="18"/>
                </a:rPr>
                <a:t>https://www.nhi.gov.tw/</a:t>
              </a:r>
              <a:endParaRPr lang="en-US" sz="800" b="1" i="0" u="none" strike="noStrike" kern="0" cap="none" spc="0" baseline="0">
                <a:solidFill>
                  <a:srgbClr val="595959"/>
                </a:solidFill>
                <a:uFillTx/>
                <a:latin typeface="Calibri"/>
                <a:ea typeface="新細明體" pitchFamily="18"/>
              </a:endParaRPr>
            </a:p>
          </p:txBody>
        </p:sp>
        <p:pic>
          <p:nvPicPr>
            <p:cNvPr id="14" name="圖片 29">
              <a:extLst>
                <a:ext uri="{FF2B5EF4-FFF2-40B4-BE49-F238E27FC236}">
                  <a16:creationId xmlns:a16="http://schemas.microsoft.com/office/drawing/2014/main" id="{07CE5AC1-A52D-4632-94D1-8AFCCC87D29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27437" y="9104497"/>
              <a:ext cx="1941755" cy="474783"/>
            </a:xfrm>
            <a:prstGeom prst="rect">
              <a:avLst/>
            </a:prstGeom>
            <a:noFill/>
            <a:ln cap="flat">
              <a:noFill/>
            </a:ln>
          </p:spPr>
        </p:pic>
        <p:grpSp>
          <p:nvGrpSpPr>
            <p:cNvPr id="15" name="群組 30">
              <a:extLst>
                <a:ext uri="{FF2B5EF4-FFF2-40B4-BE49-F238E27FC236}">
                  <a16:creationId xmlns:a16="http://schemas.microsoft.com/office/drawing/2014/main" id="{6E9E0AB3-2478-4C04-8E95-82294736D776}"/>
                </a:ext>
              </a:extLst>
            </p:cNvPr>
            <p:cNvGrpSpPr/>
            <p:nvPr/>
          </p:nvGrpSpPr>
          <p:grpSpPr>
            <a:xfrm>
              <a:off x="2439692" y="9105384"/>
              <a:ext cx="2585456" cy="452765"/>
              <a:chOff x="2439692" y="9105384"/>
              <a:chExt cx="2585456" cy="452765"/>
            </a:xfrm>
          </p:grpSpPr>
          <p:pic>
            <p:nvPicPr>
              <p:cNvPr id="16" name="圖片 31">
                <a:extLst>
                  <a:ext uri="{FF2B5EF4-FFF2-40B4-BE49-F238E27FC236}">
                    <a16:creationId xmlns:a16="http://schemas.microsoft.com/office/drawing/2014/main" id="{F50978B5-C127-4CF2-8701-29AEDB566A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216206" y="9105384"/>
                <a:ext cx="445751" cy="429374"/>
              </a:xfrm>
              <a:prstGeom prst="rect">
                <a:avLst/>
              </a:prstGeom>
              <a:noFill/>
              <a:ln cap="flat">
                <a:noFill/>
              </a:ln>
            </p:spPr>
          </p:pic>
          <p:sp>
            <p:nvSpPr>
              <p:cNvPr id="17" name="文字方塊 32">
                <a:extLst>
                  <a:ext uri="{FF2B5EF4-FFF2-40B4-BE49-F238E27FC236}">
                    <a16:creationId xmlns:a16="http://schemas.microsoft.com/office/drawing/2014/main" id="{83483402-A1A5-42B8-A9BD-9A683B07D5E5}"/>
                  </a:ext>
                </a:extLst>
              </p:cNvPr>
              <p:cNvSpPr txBox="1"/>
              <p:nvPr/>
            </p:nvSpPr>
            <p:spPr>
              <a:xfrm>
                <a:off x="4608219" y="9219593"/>
                <a:ext cx="416929" cy="338556"/>
              </a:xfrm>
              <a:prstGeom prst="rect">
                <a:avLst/>
              </a:prstGeom>
              <a:noFill/>
              <a:ln cap="flat">
                <a:noFill/>
              </a:ln>
            </p:spPr>
            <p:txBody>
              <a:bodyPr vert="horz" wrap="squar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800" b="1" i="0" u="none" strike="noStrike" kern="0" cap="none" spc="0" baseline="0">
                    <a:solidFill>
                      <a:srgbClr val="595959"/>
                    </a:solidFill>
                    <a:uFillTx/>
                    <a:latin typeface="新細明體" pitchFamily="18"/>
                    <a:ea typeface="新細明體" pitchFamily="18"/>
                  </a:rPr>
                  <a:t>APP</a:t>
                </a: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zh-TW" sz="800" b="1" i="0" u="none" strike="noStrike" kern="0" cap="none" spc="0" baseline="0">
                    <a:solidFill>
                      <a:srgbClr val="595959"/>
                    </a:solidFill>
                    <a:uFillTx/>
                    <a:latin typeface="新細明體" pitchFamily="18"/>
                    <a:ea typeface="新細明體" pitchFamily="18"/>
                  </a:rPr>
                  <a:t>下載</a:t>
                </a:r>
              </a:p>
            </p:txBody>
          </p:sp>
          <p:sp>
            <p:nvSpPr>
              <p:cNvPr id="18" name="文字方塊 33">
                <a:extLst>
                  <a:ext uri="{FF2B5EF4-FFF2-40B4-BE49-F238E27FC236}">
                    <a16:creationId xmlns:a16="http://schemas.microsoft.com/office/drawing/2014/main" id="{BF9FE120-FAA0-448F-81FB-66BFF1D38469}"/>
                  </a:ext>
                </a:extLst>
              </p:cNvPr>
              <p:cNvSpPr txBox="1"/>
              <p:nvPr/>
            </p:nvSpPr>
            <p:spPr>
              <a:xfrm>
                <a:off x="2790447" y="9212479"/>
                <a:ext cx="497936" cy="338556"/>
              </a:xfrm>
              <a:prstGeom prst="rect">
                <a:avLst/>
              </a:prstGeom>
              <a:noFill/>
              <a:ln cap="flat">
                <a:noFill/>
              </a:ln>
            </p:spPr>
            <p:txBody>
              <a:bodyPr vert="horz" wrap="squar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zh-TW" sz="800" b="1" i="0" u="none" strike="noStrike" kern="0" cap="none" spc="0" baseline="0" dirty="0">
                    <a:solidFill>
                      <a:srgbClr val="595959"/>
                    </a:solidFill>
                    <a:uFillTx/>
                    <a:latin typeface="Calibri"/>
                    <a:ea typeface="新細明體" pitchFamily="18"/>
                  </a:rPr>
                  <a:t>健保署</a:t>
                </a:r>
                <a:endParaRPr lang="en-US" sz="800" b="1" i="0" u="none" strike="noStrike" kern="0" cap="none" spc="0" baseline="0" dirty="0">
                  <a:solidFill>
                    <a:srgbClr val="595959"/>
                  </a:solidFill>
                  <a:uFillTx/>
                  <a:latin typeface="Calibri"/>
                  <a:ea typeface="新細明體" pitchFamily="18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zh-TW" sz="800" b="1" i="0" u="none" strike="noStrike" kern="0" cap="none" spc="0" baseline="0" dirty="0">
                    <a:solidFill>
                      <a:srgbClr val="595959"/>
                    </a:solidFill>
                    <a:uFillTx/>
                    <a:latin typeface="Calibri"/>
                    <a:ea typeface="新細明體" pitchFamily="18"/>
                  </a:rPr>
                  <a:t>粉絲團</a:t>
                </a:r>
                <a:endParaRPr lang="en-US" sz="800" b="1" i="0" u="none" strike="noStrike" kern="0" cap="none" spc="0" baseline="0" dirty="0">
                  <a:solidFill>
                    <a:srgbClr val="595959"/>
                  </a:solidFill>
                  <a:uFillTx/>
                  <a:latin typeface="Calibri"/>
                  <a:ea typeface="新細明體" pitchFamily="18"/>
                </a:endParaRPr>
              </a:p>
            </p:txBody>
          </p:sp>
          <p:sp>
            <p:nvSpPr>
              <p:cNvPr id="19" name="文字方塊 34">
                <a:extLst>
                  <a:ext uri="{FF2B5EF4-FFF2-40B4-BE49-F238E27FC236}">
                    <a16:creationId xmlns:a16="http://schemas.microsoft.com/office/drawing/2014/main" id="{40B3F213-C926-4479-83AA-D2EC0348A7B6}"/>
                  </a:ext>
                </a:extLst>
              </p:cNvPr>
              <p:cNvSpPr txBox="1"/>
              <p:nvPr/>
            </p:nvSpPr>
            <p:spPr>
              <a:xfrm>
                <a:off x="3691057" y="9218733"/>
                <a:ext cx="525139" cy="338556"/>
              </a:xfrm>
              <a:prstGeom prst="rect">
                <a:avLst/>
              </a:prstGeom>
              <a:noFill/>
              <a:ln cap="flat">
                <a:noFill/>
              </a:ln>
            </p:spPr>
            <p:txBody>
              <a:bodyPr vert="horz" wrap="square" lIns="91440" tIns="45720" rIns="91440" bIns="45720" anchor="t" anchorCtr="0" compatLnSpc="1">
                <a:spAutoFit/>
              </a:bodyPr>
              <a:lstStyle/>
              <a:p>
                <a:pPr marL="0" marR="0" lvl="0" indent="0" algn="just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zh-TW" sz="800" b="1" i="0" u="none" strike="noStrike" kern="0" cap="none" spc="0" baseline="0">
                    <a:solidFill>
                      <a:srgbClr val="595959"/>
                    </a:solidFill>
                    <a:uFillTx/>
                    <a:latin typeface="Calibri"/>
                    <a:ea typeface="新細明體" pitchFamily="18"/>
                  </a:rPr>
                  <a:t>健保署</a:t>
                </a:r>
                <a:endParaRPr lang="en-US" sz="800" b="1" i="0" u="none" strike="noStrike" kern="0" cap="none" spc="0" baseline="0">
                  <a:solidFill>
                    <a:srgbClr val="595959"/>
                  </a:solidFill>
                  <a:uFillTx/>
                  <a:latin typeface="Calibri"/>
                  <a:ea typeface="新細明體" pitchFamily="18"/>
                </a:endParaRPr>
              </a:p>
              <a:p>
                <a:pPr marL="0" marR="0" lvl="0" indent="0" algn="just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800" b="1" i="0" u="none" strike="noStrike" kern="0" cap="none" spc="0" baseline="0">
                    <a:solidFill>
                      <a:srgbClr val="595959"/>
                    </a:solidFill>
                    <a:uFillTx/>
                    <a:latin typeface="Calibri"/>
                    <a:ea typeface="新細明體" pitchFamily="18"/>
                  </a:rPr>
                  <a:t>LINE@</a:t>
                </a:r>
              </a:p>
            </p:txBody>
          </p:sp>
          <p:pic>
            <p:nvPicPr>
              <p:cNvPr id="20" name="圖片 35">
                <a:extLst>
                  <a:ext uri="{FF2B5EF4-FFF2-40B4-BE49-F238E27FC236}">
                    <a16:creationId xmlns:a16="http://schemas.microsoft.com/office/drawing/2014/main" id="{F6504A1B-6A86-45F8-AE83-6065976C2E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39692" y="9105384"/>
                <a:ext cx="411132" cy="418100"/>
              </a:xfrm>
              <a:prstGeom prst="rect">
                <a:avLst/>
              </a:prstGeom>
              <a:noFill/>
              <a:ln cap="flat">
                <a:noFill/>
              </a:ln>
            </p:spPr>
          </p:pic>
          <p:pic>
            <p:nvPicPr>
              <p:cNvPr id="21" name="圖片 36">
                <a:extLst>
                  <a:ext uri="{FF2B5EF4-FFF2-40B4-BE49-F238E27FC236}">
                    <a16:creationId xmlns:a16="http://schemas.microsoft.com/office/drawing/2014/main" id="{8183E998-E997-4F3D-9DBE-FC832BC107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329549" y="9105384"/>
                <a:ext cx="440027" cy="436406"/>
              </a:xfrm>
              <a:prstGeom prst="rect">
                <a:avLst/>
              </a:prstGeom>
              <a:noFill/>
              <a:ln cap="flat">
                <a:noFill/>
              </a:ln>
            </p:spPr>
          </p:pic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01">
            <a:extLst>
              <a:ext uri="{FF2B5EF4-FFF2-40B4-BE49-F238E27FC236}">
                <a16:creationId xmlns:a16="http://schemas.microsoft.com/office/drawing/2014/main" id="{BC857F7E-7D76-41AB-849D-EBF5A32A2BDF}"/>
              </a:ext>
            </a:extLst>
          </p:cNvPr>
          <p:cNvGrpSpPr/>
          <p:nvPr/>
        </p:nvGrpSpPr>
        <p:grpSpPr>
          <a:xfrm>
            <a:off x="366116" y="1212274"/>
            <a:ext cx="5056010" cy="1129823"/>
            <a:chOff x="366116" y="1212274"/>
            <a:chExt cx="5056010" cy="1129823"/>
          </a:xfrm>
        </p:grpSpPr>
        <p:sp>
          <p:nvSpPr>
            <p:cNvPr id="3" name="矩形 27">
              <a:extLst>
                <a:ext uri="{FF2B5EF4-FFF2-40B4-BE49-F238E27FC236}">
                  <a16:creationId xmlns:a16="http://schemas.microsoft.com/office/drawing/2014/main" id="{DD085A12-B67C-4E55-8B21-4A1D60E05C9B}"/>
                </a:ext>
              </a:extLst>
            </p:cNvPr>
            <p:cNvSpPr/>
            <p:nvPr/>
          </p:nvSpPr>
          <p:spPr>
            <a:xfrm>
              <a:off x="453094" y="1212274"/>
              <a:ext cx="1205782" cy="338556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A.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連續居留</a:t>
              </a:r>
            </a:p>
          </p:txBody>
        </p:sp>
        <p:sp>
          <p:nvSpPr>
            <p:cNvPr id="4" name="向右箭號 21">
              <a:extLst>
                <a:ext uri="{FF2B5EF4-FFF2-40B4-BE49-F238E27FC236}">
                  <a16:creationId xmlns:a16="http://schemas.microsoft.com/office/drawing/2014/main" id="{C4E42C3C-77A7-4F7A-A881-7F3C9E2F1645}"/>
                </a:ext>
              </a:extLst>
            </p:cNvPr>
            <p:cNvSpPr/>
            <p:nvPr/>
          </p:nvSpPr>
          <p:spPr>
            <a:xfrm>
              <a:off x="453094" y="1695160"/>
              <a:ext cx="2825505" cy="414460"/>
            </a:xfrm>
            <a:custGeom>
              <a:avLst>
                <a:gd name="f0" fmla="val 20016"/>
                <a:gd name="f1" fmla="val 5400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val 10800"/>
                <a:gd name="f10" fmla="+- 0 0 0"/>
                <a:gd name="f11" fmla="+- 0 0 180"/>
                <a:gd name="f12" fmla="*/ f5 1 21600"/>
                <a:gd name="f13" fmla="*/ f6 1 21600"/>
                <a:gd name="f14" fmla="val f7"/>
                <a:gd name="f15" fmla="val f8"/>
                <a:gd name="f16" fmla="pin 0 f0 21600"/>
                <a:gd name="f17" fmla="pin 0 f1 10800"/>
                <a:gd name="f18" fmla="*/ f10 f2 1"/>
                <a:gd name="f19" fmla="*/ f11 f2 1"/>
                <a:gd name="f20" fmla="+- f15 0 f14"/>
                <a:gd name="f21" fmla="val f16"/>
                <a:gd name="f22" fmla="val f17"/>
                <a:gd name="f23" fmla="*/ f16 f12 1"/>
                <a:gd name="f24" fmla="*/ f17 f13 1"/>
                <a:gd name="f25" fmla="*/ f18 1 f4"/>
                <a:gd name="f26" fmla="*/ f19 1 f4"/>
                <a:gd name="f27" fmla="*/ f20 1 21600"/>
                <a:gd name="f28" fmla="+- 21600 0 f22"/>
                <a:gd name="f29" fmla="+- 21600 0 f21"/>
                <a:gd name="f30" fmla="*/ f22 f13 1"/>
                <a:gd name="f31" fmla="*/ f21 f12 1"/>
                <a:gd name="f32" fmla="+- f25 0 f3"/>
                <a:gd name="f33" fmla="+- f26 0 f3"/>
                <a:gd name="f34" fmla="*/ 0 f27 1"/>
                <a:gd name="f35" fmla="*/ 21600 f27 1"/>
                <a:gd name="f36" fmla="*/ f29 f22 1"/>
                <a:gd name="f37" fmla="*/ f28 f13 1"/>
                <a:gd name="f38" fmla="*/ f36 1 10800"/>
                <a:gd name="f39" fmla="*/ f34 1 f27"/>
                <a:gd name="f40" fmla="*/ f35 1 f27"/>
                <a:gd name="f41" fmla="+- f21 f38 0"/>
                <a:gd name="f42" fmla="*/ f39 f12 1"/>
                <a:gd name="f43" fmla="*/ f39 f13 1"/>
                <a:gd name="f44" fmla="*/ f40 f13 1"/>
                <a:gd name="f45" fmla="*/ f41 f12 1"/>
              </a:gdLst>
              <a:ahLst>
                <a:ahXY gdRefX="f0" minX="f7" maxX="f8" gdRefY="f1" minY="f7" maxY="f9">
                  <a:pos x="f23" y="f24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2">
                  <a:pos x="f31" y="f43"/>
                </a:cxn>
                <a:cxn ang="f33">
                  <a:pos x="f31" y="f44"/>
                </a:cxn>
              </a:cxnLst>
              <a:rect l="f42" t="f30" r="f45" b="f37"/>
              <a:pathLst>
                <a:path w="21600" h="21600">
                  <a:moveTo>
                    <a:pt x="f7" y="f22"/>
                  </a:moveTo>
                  <a:lnTo>
                    <a:pt x="f21" y="f22"/>
                  </a:lnTo>
                  <a:lnTo>
                    <a:pt x="f21" y="f7"/>
                  </a:lnTo>
                  <a:lnTo>
                    <a:pt x="f8" y="f9"/>
                  </a:lnTo>
                  <a:lnTo>
                    <a:pt x="f21" y="f8"/>
                  </a:lnTo>
                  <a:lnTo>
                    <a:pt x="f21" y="f28"/>
                  </a:lnTo>
                  <a:lnTo>
                    <a:pt x="f7" y="f28"/>
                  </a:lnTo>
                  <a:close/>
                </a:path>
              </a:pathLst>
            </a:custGeom>
            <a:solidFill>
              <a:srgbClr val="C3D69B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600" b="0" i="0" u="none" strike="noStrike" kern="0" cap="none" spc="0" baseline="0">
                <a:solidFill>
                  <a:srgbClr val="FFFFFF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5" name="矩形 29">
              <a:extLst>
                <a:ext uri="{FF2B5EF4-FFF2-40B4-BE49-F238E27FC236}">
                  <a16:creationId xmlns:a16="http://schemas.microsoft.com/office/drawing/2014/main" id="{B5CBF12E-C625-45AE-BECB-4528E092D15E}"/>
                </a:ext>
              </a:extLst>
            </p:cNvPr>
            <p:cNvSpPr/>
            <p:nvPr/>
          </p:nvSpPr>
          <p:spPr>
            <a:xfrm>
              <a:off x="452445" y="1520308"/>
              <a:ext cx="1083948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1" i="0" u="sng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113/7/1</a:t>
              </a:r>
              <a:r>
                <a:rPr lang="zh-TW" sz="1200" b="1" i="0" u="sng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入境</a:t>
              </a:r>
              <a:endParaRPr lang="zh-TW" sz="1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6" name="矩形 30">
              <a:extLst>
                <a:ext uri="{FF2B5EF4-FFF2-40B4-BE49-F238E27FC236}">
                  <a16:creationId xmlns:a16="http://schemas.microsoft.com/office/drawing/2014/main" id="{A782822B-258E-4D76-B00F-A8219A227B4D}"/>
                </a:ext>
              </a:extLst>
            </p:cNvPr>
            <p:cNvSpPr/>
            <p:nvPr/>
          </p:nvSpPr>
          <p:spPr>
            <a:xfrm>
              <a:off x="1826797" y="1531610"/>
              <a:ext cx="1261881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200" b="0" i="0" u="none" strike="noStrike" kern="1200" cap="none" spc="0" baseline="0">
                  <a:solidFill>
                    <a:srgbClr val="3366FF"/>
                  </a:solidFill>
                  <a:uFillTx/>
                  <a:latin typeface="微軟正黑體" pitchFamily="34"/>
                  <a:ea typeface="微軟正黑體" pitchFamily="34"/>
                </a:rPr>
                <a:t>居留期間未出境</a:t>
              </a:r>
            </a:p>
          </p:txBody>
        </p:sp>
        <p:sp>
          <p:nvSpPr>
            <p:cNvPr id="7" name="矩形 37">
              <a:extLst>
                <a:ext uri="{FF2B5EF4-FFF2-40B4-BE49-F238E27FC236}">
                  <a16:creationId xmlns:a16="http://schemas.microsoft.com/office/drawing/2014/main" id="{E2725600-859B-487C-9B2E-083AC67ACF29}"/>
                </a:ext>
              </a:extLst>
            </p:cNvPr>
            <p:cNvSpPr/>
            <p:nvPr/>
          </p:nvSpPr>
          <p:spPr>
            <a:xfrm>
              <a:off x="366116" y="2034320"/>
              <a:ext cx="5056010" cy="307777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★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113/7/1+6</a:t>
              </a:r>
              <a:r>
                <a:rPr lang="zh-TW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個月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=</a:t>
              </a:r>
              <a:r>
                <a:rPr lang="en-US" sz="1400" b="1" i="0" u="sng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114/1/1</a:t>
              </a:r>
              <a:r>
                <a:rPr lang="zh-TW" sz="1400" b="1" i="0" u="sng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加保</a:t>
              </a:r>
              <a:r>
                <a:rPr lang="zh-TW" sz="1400" b="1" i="0" u="none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，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114/1/1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符合居留滿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6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個月</a:t>
              </a:r>
              <a:endPara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</p:grpSp>
      <p:grpSp>
        <p:nvGrpSpPr>
          <p:cNvPr id="8" name="群組 120">
            <a:extLst>
              <a:ext uri="{FF2B5EF4-FFF2-40B4-BE49-F238E27FC236}">
                <a16:creationId xmlns:a16="http://schemas.microsoft.com/office/drawing/2014/main" id="{A1A1256B-E8F5-443E-811B-E973993DB078}"/>
              </a:ext>
            </a:extLst>
          </p:cNvPr>
          <p:cNvGrpSpPr/>
          <p:nvPr/>
        </p:nvGrpSpPr>
        <p:grpSpPr>
          <a:xfrm>
            <a:off x="394700" y="2752929"/>
            <a:ext cx="5946827" cy="1439767"/>
            <a:chOff x="394700" y="2752929"/>
            <a:chExt cx="5946827" cy="1439767"/>
          </a:xfrm>
        </p:grpSpPr>
        <p:sp>
          <p:nvSpPr>
            <p:cNvPr id="9" name="矩形 32">
              <a:extLst>
                <a:ext uri="{FF2B5EF4-FFF2-40B4-BE49-F238E27FC236}">
                  <a16:creationId xmlns:a16="http://schemas.microsoft.com/office/drawing/2014/main" id="{90347971-5498-4C9E-971A-024FE7684AA6}"/>
                </a:ext>
              </a:extLst>
            </p:cNvPr>
            <p:cNvSpPr/>
            <p:nvPr/>
          </p:nvSpPr>
          <p:spPr>
            <a:xfrm>
              <a:off x="481669" y="3067464"/>
              <a:ext cx="1386916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1" i="0" u="sng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113/7/1</a:t>
              </a:r>
              <a:r>
                <a:rPr lang="zh-TW" sz="1200" b="1" i="0" u="sng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入境</a:t>
              </a:r>
            </a:p>
          </p:txBody>
        </p:sp>
        <p:sp>
          <p:nvSpPr>
            <p:cNvPr id="10" name="矩形 33">
              <a:extLst>
                <a:ext uri="{FF2B5EF4-FFF2-40B4-BE49-F238E27FC236}">
                  <a16:creationId xmlns:a16="http://schemas.microsoft.com/office/drawing/2014/main" id="{ACBF31DF-FFAE-4683-B3EE-96B0C85F02C2}"/>
                </a:ext>
              </a:extLst>
            </p:cNvPr>
            <p:cNvSpPr/>
            <p:nvPr/>
          </p:nvSpPr>
          <p:spPr>
            <a:xfrm>
              <a:off x="458480" y="2752929"/>
              <a:ext cx="1954594" cy="338556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B.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出境</a:t>
              </a: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次未逾</a:t>
              </a: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30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日</a:t>
              </a:r>
            </a:p>
          </p:txBody>
        </p:sp>
        <p:sp>
          <p:nvSpPr>
            <p:cNvPr id="11" name="矩形 34">
              <a:extLst>
                <a:ext uri="{FF2B5EF4-FFF2-40B4-BE49-F238E27FC236}">
                  <a16:creationId xmlns:a16="http://schemas.microsoft.com/office/drawing/2014/main" id="{02F8ED87-BC2D-4A5A-AA02-72E81FFE3A6D}"/>
                </a:ext>
              </a:extLst>
            </p:cNvPr>
            <p:cNvSpPr/>
            <p:nvPr/>
          </p:nvSpPr>
          <p:spPr>
            <a:xfrm>
              <a:off x="894392" y="3650824"/>
              <a:ext cx="1377662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113/8/1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出境</a:t>
              </a:r>
            </a:p>
          </p:txBody>
        </p:sp>
        <p:sp>
          <p:nvSpPr>
            <p:cNvPr id="12" name="矩形 38">
              <a:extLst>
                <a:ext uri="{FF2B5EF4-FFF2-40B4-BE49-F238E27FC236}">
                  <a16:creationId xmlns:a16="http://schemas.microsoft.com/office/drawing/2014/main" id="{3847734D-9BBE-4A3E-B625-B917CF363C7C}"/>
                </a:ext>
              </a:extLst>
            </p:cNvPr>
            <p:cNvSpPr/>
            <p:nvPr/>
          </p:nvSpPr>
          <p:spPr>
            <a:xfrm>
              <a:off x="394700" y="3884919"/>
              <a:ext cx="5946827" cy="307777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★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113/7/1+6</a:t>
              </a:r>
              <a:r>
                <a:rPr lang="zh-TW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個月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+10</a:t>
              </a:r>
              <a:r>
                <a:rPr lang="zh-TW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天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=</a:t>
              </a:r>
              <a:r>
                <a:rPr lang="en-US" sz="1400" b="1" i="0" u="sng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114/1/11</a:t>
              </a:r>
              <a:r>
                <a:rPr lang="zh-TW" sz="1400" b="1" i="0" u="sng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加保</a:t>
              </a:r>
              <a:r>
                <a:rPr lang="zh-TW" sz="1400" b="1" i="0" u="none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，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114/1/11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日符合居留滿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6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個月</a:t>
              </a:r>
              <a:endPara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13" name="矩形 102">
              <a:extLst>
                <a:ext uri="{FF2B5EF4-FFF2-40B4-BE49-F238E27FC236}">
                  <a16:creationId xmlns:a16="http://schemas.microsoft.com/office/drawing/2014/main" id="{E3C346D9-9452-4592-8A55-E382AAF8F849}"/>
                </a:ext>
              </a:extLst>
            </p:cNvPr>
            <p:cNvSpPr/>
            <p:nvPr/>
          </p:nvSpPr>
          <p:spPr>
            <a:xfrm>
              <a:off x="2256757" y="3093140"/>
              <a:ext cx="1415774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200" b="0" i="0" u="none" strike="noStrike" kern="1200" cap="none" spc="0" baseline="0">
                  <a:solidFill>
                    <a:srgbClr val="3366FF"/>
                  </a:solidFill>
                  <a:uFillTx/>
                  <a:latin typeface="微軟正黑體" pitchFamily="34"/>
                  <a:ea typeface="微軟正黑體" pitchFamily="34"/>
                </a:rPr>
                <a:t>居留期間未再出境</a:t>
              </a:r>
            </a:p>
          </p:txBody>
        </p:sp>
        <p:sp>
          <p:nvSpPr>
            <p:cNvPr id="14" name="矩形 104">
              <a:extLst>
                <a:ext uri="{FF2B5EF4-FFF2-40B4-BE49-F238E27FC236}">
                  <a16:creationId xmlns:a16="http://schemas.microsoft.com/office/drawing/2014/main" id="{CF8728C5-113A-482B-B70D-F73A029F6F6D}"/>
                </a:ext>
              </a:extLst>
            </p:cNvPr>
            <p:cNvSpPr/>
            <p:nvPr/>
          </p:nvSpPr>
          <p:spPr>
            <a:xfrm>
              <a:off x="2121161" y="3655295"/>
              <a:ext cx="1377662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113/8/11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入境</a:t>
              </a:r>
            </a:p>
          </p:txBody>
        </p:sp>
        <p:sp>
          <p:nvSpPr>
            <p:cNvPr id="15" name="向右箭號 21">
              <a:extLst>
                <a:ext uri="{FF2B5EF4-FFF2-40B4-BE49-F238E27FC236}">
                  <a16:creationId xmlns:a16="http://schemas.microsoft.com/office/drawing/2014/main" id="{172E191E-FA0C-4273-9F86-0E2355E898C6}"/>
                </a:ext>
              </a:extLst>
            </p:cNvPr>
            <p:cNvSpPr/>
            <p:nvPr/>
          </p:nvSpPr>
          <p:spPr>
            <a:xfrm>
              <a:off x="481669" y="3268678"/>
              <a:ext cx="3342013" cy="414460"/>
            </a:xfrm>
            <a:custGeom>
              <a:avLst>
                <a:gd name="f0" fmla="val 20261"/>
                <a:gd name="f1" fmla="val 5400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val 10800"/>
                <a:gd name="f10" fmla="+- 0 0 0"/>
                <a:gd name="f11" fmla="+- 0 0 180"/>
                <a:gd name="f12" fmla="*/ f5 1 21600"/>
                <a:gd name="f13" fmla="*/ f6 1 21600"/>
                <a:gd name="f14" fmla="val f7"/>
                <a:gd name="f15" fmla="val f8"/>
                <a:gd name="f16" fmla="pin 0 f0 21600"/>
                <a:gd name="f17" fmla="pin 0 f1 10800"/>
                <a:gd name="f18" fmla="*/ f10 f2 1"/>
                <a:gd name="f19" fmla="*/ f11 f2 1"/>
                <a:gd name="f20" fmla="+- f15 0 f14"/>
                <a:gd name="f21" fmla="val f16"/>
                <a:gd name="f22" fmla="val f17"/>
                <a:gd name="f23" fmla="*/ f16 f12 1"/>
                <a:gd name="f24" fmla="*/ f17 f13 1"/>
                <a:gd name="f25" fmla="*/ f18 1 f4"/>
                <a:gd name="f26" fmla="*/ f19 1 f4"/>
                <a:gd name="f27" fmla="*/ f20 1 21600"/>
                <a:gd name="f28" fmla="+- 21600 0 f22"/>
                <a:gd name="f29" fmla="+- 21600 0 f21"/>
                <a:gd name="f30" fmla="*/ f22 f13 1"/>
                <a:gd name="f31" fmla="*/ f21 f12 1"/>
                <a:gd name="f32" fmla="+- f25 0 f3"/>
                <a:gd name="f33" fmla="+- f26 0 f3"/>
                <a:gd name="f34" fmla="*/ 0 f27 1"/>
                <a:gd name="f35" fmla="*/ 21600 f27 1"/>
                <a:gd name="f36" fmla="*/ f29 f22 1"/>
                <a:gd name="f37" fmla="*/ f28 f13 1"/>
                <a:gd name="f38" fmla="*/ f36 1 10800"/>
                <a:gd name="f39" fmla="*/ f34 1 f27"/>
                <a:gd name="f40" fmla="*/ f35 1 f27"/>
                <a:gd name="f41" fmla="+- f21 f38 0"/>
                <a:gd name="f42" fmla="*/ f39 f12 1"/>
                <a:gd name="f43" fmla="*/ f39 f13 1"/>
                <a:gd name="f44" fmla="*/ f40 f13 1"/>
                <a:gd name="f45" fmla="*/ f41 f12 1"/>
              </a:gdLst>
              <a:ahLst>
                <a:ahXY gdRefX="f0" minX="f7" maxX="f8" gdRefY="f1" minY="f7" maxY="f9">
                  <a:pos x="f23" y="f24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2">
                  <a:pos x="f31" y="f43"/>
                </a:cxn>
                <a:cxn ang="f33">
                  <a:pos x="f31" y="f44"/>
                </a:cxn>
              </a:cxnLst>
              <a:rect l="f42" t="f30" r="f45" b="f37"/>
              <a:pathLst>
                <a:path w="21600" h="21600">
                  <a:moveTo>
                    <a:pt x="f7" y="f22"/>
                  </a:moveTo>
                  <a:lnTo>
                    <a:pt x="f21" y="f22"/>
                  </a:lnTo>
                  <a:lnTo>
                    <a:pt x="f21" y="f7"/>
                  </a:lnTo>
                  <a:lnTo>
                    <a:pt x="f8" y="f9"/>
                  </a:lnTo>
                  <a:lnTo>
                    <a:pt x="f21" y="f8"/>
                  </a:lnTo>
                  <a:lnTo>
                    <a:pt x="f21" y="f28"/>
                  </a:lnTo>
                  <a:lnTo>
                    <a:pt x="f7" y="f28"/>
                  </a:lnTo>
                  <a:close/>
                </a:path>
              </a:pathLst>
            </a:custGeom>
            <a:solidFill>
              <a:srgbClr val="C3D69B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600" b="0" i="0" u="none" strike="noStrike" kern="0" cap="none" spc="0" baseline="0">
                <a:solidFill>
                  <a:srgbClr val="FFFFFF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16" name="矩形 36">
              <a:extLst>
                <a:ext uri="{FF2B5EF4-FFF2-40B4-BE49-F238E27FC236}">
                  <a16:creationId xmlns:a16="http://schemas.microsoft.com/office/drawing/2014/main" id="{E8FCA65E-4D29-4DF6-95E2-FD34F9109210}"/>
                </a:ext>
              </a:extLst>
            </p:cNvPr>
            <p:cNvSpPr/>
            <p:nvPr/>
          </p:nvSpPr>
          <p:spPr>
            <a:xfrm>
              <a:off x="1375266" y="3347517"/>
              <a:ext cx="1037816" cy="270205"/>
            </a:xfrm>
            <a:prstGeom prst="rect">
              <a:avLst/>
            </a:prstGeom>
            <a:solidFill>
              <a:srgbClr val="FFFFFF"/>
            </a:solidFill>
            <a:ln w="25402" cap="flat">
              <a:solidFill>
                <a:srgbClr val="D99694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出國</a:t>
              </a:r>
              <a:r>
                <a:rPr lang="en-US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10</a:t>
              </a: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天</a:t>
              </a:r>
            </a:p>
          </p:txBody>
        </p:sp>
      </p:grpSp>
      <p:grpSp>
        <p:nvGrpSpPr>
          <p:cNvPr id="17" name="群組 123">
            <a:extLst>
              <a:ext uri="{FF2B5EF4-FFF2-40B4-BE49-F238E27FC236}">
                <a16:creationId xmlns:a16="http://schemas.microsoft.com/office/drawing/2014/main" id="{265B5D03-57CA-40CB-B141-79DD3E4F3FE3}"/>
              </a:ext>
            </a:extLst>
          </p:cNvPr>
          <p:cNvGrpSpPr/>
          <p:nvPr/>
        </p:nvGrpSpPr>
        <p:grpSpPr>
          <a:xfrm>
            <a:off x="366116" y="4458431"/>
            <a:ext cx="5723183" cy="1455660"/>
            <a:chOff x="366116" y="4458431"/>
            <a:chExt cx="5723183" cy="1455660"/>
          </a:xfrm>
        </p:grpSpPr>
        <p:sp>
          <p:nvSpPr>
            <p:cNvPr id="18" name="矩形 35">
              <a:extLst>
                <a:ext uri="{FF2B5EF4-FFF2-40B4-BE49-F238E27FC236}">
                  <a16:creationId xmlns:a16="http://schemas.microsoft.com/office/drawing/2014/main" id="{189B0FE0-35D7-4771-A98B-8226C0E926E2}"/>
                </a:ext>
              </a:extLst>
            </p:cNvPr>
            <p:cNvSpPr/>
            <p:nvPr/>
          </p:nvSpPr>
          <p:spPr>
            <a:xfrm>
              <a:off x="1987137" y="5369082"/>
              <a:ext cx="1471342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1" i="0" u="sng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113/10/1</a:t>
              </a:r>
              <a:r>
                <a:rPr lang="zh-TW" sz="1200" b="1" i="0" u="sng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入境</a:t>
              </a:r>
            </a:p>
          </p:txBody>
        </p:sp>
        <p:sp>
          <p:nvSpPr>
            <p:cNvPr id="19" name="矩形 65">
              <a:extLst>
                <a:ext uri="{FF2B5EF4-FFF2-40B4-BE49-F238E27FC236}">
                  <a16:creationId xmlns:a16="http://schemas.microsoft.com/office/drawing/2014/main" id="{170795B5-7592-4319-A4DD-F5FD443DA3C4}"/>
                </a:ext>
              </a:extLst>
            </p:cNvPr>
            <p:cNvSpPr/>
            <p:nvPr/>
          </p:nvSpPr>
          <p:spPr>
            <a:xfrm>
              <a:off x="430654" y="4458431"/>
              <a:ext cx="1972013" cy="338556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C.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出境</a:t>
              </a: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次且逾</a:t>
              </a: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30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日</a:t>
              </a:r>
            </a:p>
          </p:txBody>
        </p:sp>
        <p:sp>
          <p:nvSpPr>
            <p:cNvPr id="20" name="矩形 67">
              <a:extLst>
                <a:ext uri="{FF2B5EF4-FFF2-40B4-BE49-F238E27FC236}">
                  <a16:creationId xmlns:a16="http://schemas.microsoft.com/office/drawing/2014/main" id="{DDA12E5F-0BB3-4189-BBE5-58B55E644472}"/>
                </a:ext>
              </a:extLst>
            </p:cNvPr>
            <p:cNvSpPr/>
            <p:nvPr/>
          </p:nvSpPr>
          <p:spPr>
            <a:xfrm>
              <a:off x="446263" y="4790175"/>
              <a:ext cx="1083948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113/7/1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入境</a:t>
              </a:r>
            </a:p>
          </p:txBody>
        </p:sp>
        <p:sp>
          <p:nvSpPr>
            <p:cNvPr id="21" name="矩形 68">
              <a:extLst>
                <a:ext uri="{FF2B5EF4-FFF2-40B4-BE49-F238E27FC236}">
                  <a16:creationId xmlns:a16="http://schemas.microsoft.com/office/drawing/2014/main" id="{DC32B419-805F-4EE7-8984-803CDC7B22E3}"/>
                </a:ext>
              </a:extLst>
            </p:cNvPr>
            <p:cNvSpPr/>
            <p:nvPr/>
          </p:nvSpPr>
          <p:spPr>
            <a:xfrm>
              <a:off x="366116" y="5606314"/>
              <a:ext cx="5723183" cy="307777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★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113/10/1+6</a:t>
              </a:r>
              <a:r>
                <a:rPr lang="zh-TW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個月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=</a:t>
              </a:r>
              <a:r>
                <a:rPr lang="en-US" sz="1400" b="1" i="0" u="sng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114/4/1</a:t>
              </a:r>
              <a:r>
                <a:rPr lang="zh-TW" sz="1400" b="1" i="0" u="sng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加保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，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 114/4/1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日符合居留滿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6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個月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 </a:t>
              </a:r>
              <a:endParaRPr lang="zh-TW" sz="1400" b="0" i="0" u="none" strike="noStrike" kern="1200" cap="none" spc="0" baseline="0">
                <a:solidFill>
                  <a:srgbClr val="FF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22" name="矩形 73">
              <a:extLst>
                <a:ext uri="{FF2B5EF4-FFF2-40B4-BE49-F238E27FC236}">
                  <a16:creationId xmlns:a16="http://schemas.microsoft.com/office/drawing/2014/main" id="{0FA81A5A-C7ED-4B30-9FF6-062E0CAB3C9A}"/>
                </a:ext>
              </a:extLst>
            </p:cNvPr>
            <p:cNvSpPr/>
            <p:nvPr/>
          </p:nvSpPr>
          <p:spPr>
            <a:xfrm>
              <a:off x="3070610" y="4856158"/>
              <a:ext cx="1415774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200" b="0" i="0" u="none" strike="noStrike" kern="1200" cap="none" spc="0" baseline="0">
                  <a:solidFill>
                    <a:srgbClr val="3366FF"/>
                  </a:solidFill>
                  <a:uFillTx/>
                  <a:latin typeface="微軟正黑體" pitchFamily="34"/>
                  <a:ea typeface="微軟正黑體" pitchFamily="34"/>
                </a:rPr>
                <a:t>居留期間未再出境</a:t>
              </a:r>
            </a:p>
          </p:txBody>
        </p:sp>
        <p:sp>
          <p:nvSpPr>
            <p:cNvPr id="23" name="矩形 103">
              <a:extLst>
                <a:ext uri="{FF2B5EF4-FFF2-40B4-BE49-F238E27FC236}">
                  <a16:creationId xmlns:a16="http://schemas.microsoft.com/office/drawing/2014/main" id="{3DDAE209-A232-410B-8B13-3964C6DDF8D9}"/>
                </a:ext>
              </a:extLst>
            </p:cNvPr>
            <p:cNvSpPr/>
            <p:nvPr/>
          </p:nvSpPr>
          <p:spPr>
            <a:xfrm>
              <a:off x="988237" y="5355896"/>
              <a:ext cx="1377662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113/8/1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出境</a:t>
              </a:r>
            </a:p>
          </p:txBody>
        </p:sp>
        <p:sp>
          <p:nvSpPr>
            <p:cNvPr id="24" name="向右箭號 21">
              <a:extLst>
                <a:ext uri="{FF2B5EF4-FFF2-40B4-BE49-F238E27FC236}">
                  <a16:creationId xmlns:a16="http://schemas.microsoft.com/office/drawing/2014/main" id="{D63D542C-2EF0-424E-878B-2FDE899116E7}"/>
                </a:ext>
              </a:extLst>
            </p:cNvPr>
            <p:cNvSpPr/>
            <p:nvPr/>
          </p:nvSpPr>
          <p:spPr>
            <a:xfrm>
              <a:off x="489816" y="4996866"/>
              <a:ext cx="4132210" cy="414460"/>
            </a:xfrm>
            <a:custGeom>
              <a:avLst>
                <a:gd name="f0" fmla="val 20517"/>
                <a:gd name="f1" fmla="val 5400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val 10800"/>
                <a:gd name="f10" fmla="+- 0 0 0"/>
                <a:gd name="f11" fmla="+- 0 0 180"/>
                <a:gd name="f12" fmla="*/ f5 1 21600"/>
                <a:gd name="f13" fmla="*/ f6 1 21600"/>
                <a:gd name="f14" fmla="val f7"/>
                <a:gd name="f15" fmla="val f8"/>
                <a:gd name="f16" fmla="pin 0 f0 21600"/>
                <a:gd name="f17" fmla="pin 0 f1 10800"/>
                <a:gd name="f18" fmla="*/ f10 f2 1"/>
                <a:gd name="f19" fmla="*/ f11 f2 1"/>
                <a:gd name="f20" fmla="+- f15 0 f14"/>
                <a:gd name="f21" fmla="val f16"/>
                <a:gd name="f22" fmla="val f17"/>
                <a:gd name="f23" fmla="*/ f16 f12 1"/>
                <a:gd name="f24" fmla="*/ f17 f13 1"/>
                <a:gd name="f25" fmla="*/ f18 1 f4"/>
                <a:gd name="f26" fmla="*/ f19 1 f4"/>
                <a:gd name="f27" fmla="*/ f20 1 21600"/>
                <a:gd name="f28" fmla="+- 21600 0 f22"/>
                <a:gd name="f29" fmla="+- 21600 0 f21"/>
                <a:gd name="f30" fmla="*/ f22 f13 1"/>
                <a:gd name="f31" fmla="*/ f21 f12 1"/>
                <a:gd name="f32" fmla="+- f25 0 f3"/>
                <a:gd name="f33" fmla="+- f26 0 f3"/>
                <a:gd name="f34" fmla="*/ 0 f27 1"/>
                <a:gd name="f35" fmla="*/ 21600 f27 1"/>
                <a:gd name="f36" fmla="*/ f29 f22 1"/>
                <a:gd name="f37" fmla="*/ f28 f13 1"/>
                <a:gd name="f38" fmla="*/ f36 1 10800"/>
                <a:gd name="f39" fmla="*/ f34 1 f27"/>
                <a:gd name="f40" fmla="*/ f35 1 f27"/>
                <a:gd name="f41" fmla="+- f21 f38 0"/>
                <a:gd name="f42" fmla="*/ f39 f12 1"/>
                <a:gd name="f43" fmla="*/ f39 f13 1"/>
                <a:gd name="f44" fmla="*/ f40 f13 1"/>
                <a:gd name="f45" fmla="*/ f41 f12 1"/>
              </a:gdLst>
              <a:ahLst>
                <a:ahXY gdRefX="f0" minX="f7" maxX="f8" gdRefY="f1" minY="f7" maxY="f9">
                  <a:pos x="f23" y="f24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2">
                  <a:pos x="f31" y="f43"/>
                </a:cxn>
                <a:cxn ang="f33">
                  <a:pos x="f31" y="f44"/>
                </a:cxn>
              </a:cxnLst>
              <a:rect l="f42" t="f30" r="f45" b="f37"/>
              <a:pathLst>
                <a:path w="21600" h="21600">
                  <a:moveTo>
                    <a:pt x="f7" y="f22"/>
                  </a:moveTo>
                  <a:lnTo>
                    <a:pt x="f21" y="f22"/>
                  </a:lnTo>
                  <a:lnTo>
                    <a:pt x="f21" y="f7"/>
                  </a:lnTo>
                  <a:lnTo>
                    <a:pt x="f8" y="f9"/>
                  </a:lnTo>
                  <a:lnTo>
                    <a:pt x="f21" y="f8"/>
                  </a:lnTo>
                  <a:lnTo>
                    <a:pt x="f21" y="f28"/>
                  </a:lnTo>
                  <a:lnTo>
                    <a:pt x="f7" y="f28"/>
                  </a:lnTo>
                  <a:close/>
                </a:path>
              </a:pathLst>
            </a:custGeom>
            <a:solidFill>
              <a:srgbClr val="C3D69B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600" b="0" i="0" u="none" strike="noStrike" kern="0" cap="none" spc="0" baseline="0">
                <a:solidFill>
                  <a:srgbClr val="FFFFFF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25" name="矩形 71">
              <a:extLst>
                <a:ext uri="{FF2B5EF4-FFF2-40B4-BE49-F238E27FC236}">
                  <a16:creationId xmlns:a16="http://schemas.microsoft.com/office/drawing/2014/main" id="{379D050F-091D-4B07-A7EF-22DCC321F4A6}"/>
                </a:ext>
              </a:extLst>
            </p:cNvPr>
            <p:cNvSpPr/>
            <p:nvPr/>
          </p:nvSpPr>
          <p:spPr>
            <a:xfrm>
              <a:off x="489816" y="5099544"/>
              <a:ext cx="1947086" cy="225884"/>
            </a:xfrm>
            <a:prstGeom prst="rect">
              <a:avLst/>
            </a:prstGeom>
            <a:solidFill>
              <a:srgbClr val="FCD5B5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6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26" name="矩形 122">
              <a:extLst>
                <a:ext uri="{FF2B5EF4-FFF2-40B4-BE49-F238E27FC236}">
                  <a16:creationId xmlns:a16="http://schemas.microsoft.com/office/drawing/2014/main" id="{6FA80E4C-42DF-40CD-ADCF-D134536E13BA}"/>
                </a:ext>
              </a:extLst>
            </p:cNvPr>
            <p:cNvSpPr/>
            <p:nvPr/>
          </p:nvSpPr>
          <p:spPr>
            <a:xfrm>
              <a:off x="1463360" y="5068409"/>
              <a:ext cx="1037816" cy="270205"/>
            </a:xfrm>
            <a:prstGeom prst="rect">
              <a:avLst/>
            </a:prstGeom>
            <a:solidFill>
              <a:srgbClr val="FFFFFF"/>
            </a:solidFill>
            <a:ln w="25402" cap="flat">
              <a:solidFill>
                <a:srgbClr val="D99694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出國</a:t>
              </a:r>
              <a:r>
                <a:rPr lang="en-US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&gt;30</a:t>
              </a: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天</a:t>
              </a:r>
            </a:p>
          </p:txBody>
        </p:sp>
      </p:grpSp>
      <p:grpSp>
        <p:nvGrpSpPr>
          <p:cNvPr id="27" name="群組 132">
            <a:extLst>
              <a:ext uri="{FF2B5EF4-FFF2-40B4-BE49-F238E27FC236}">
                <a16:creationId xmlns:a16="http://schemas.microsoft.com/office/drawing/2014/main" id="{86EB1007-DC20-4157-AD77-ADDCBD92C022}"/>
              </a:ext>
            </a:extLst>
          </p:cNvPr>
          <p:cNvGrpSpPr/>
          <p:nvPr/>
        </p:nvGrpSpPr>
        <p:grpSpPr>
          <a:xfrm>
            <a:off x="396008" y="6239079"/>
            <a:ext cx="6132048" cy="1738439"/>
            <a:chOff x="396008" y="6239079"/>
            <a:chExt cx="6132048" cy="1738439"/>
          </a:xfrm>
        </p:grpSpPr>
        <p:sp>
          <p:nvSpPr>
            <p:cNvPr id="28" name="矩形 74">
              <a:extLst>
                <a:ext uri="{FF2B5EF4-FFF2-40B4-BE49-F238E27FC236}">
                  <a16:creationId xmlns:a16="http://schemas.microsoft.com/office/drawing/2014/main" id="{A75A6C90-57F4-4AF4-A8EC-597452E5764E}"/>
                </a:ext>
              </a:extLst>
            </p:cNvPr>
            <p:cNvSpPr/>
            <p:nvPr/>
          </p:nvSpPr>
          <p:spPr>
            <a:xfrm>
              <a:off x="401119" y="6239079"/>
              <a:ext cx="2389308" cy="338556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D.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出境超過</a:t>
              </a: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次且逾</a:t>
              </a: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30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日</a:t>
              </a:r>
            </a:p>
          </p:txBody>
        </p:sp>
        <p:sp>
          <p:nvSpPr>
            <p:cNvPr id="29" name="矩形 75">
              <a:extLst>
                <a:ext uri="{FF2B5EF4-FFF2-40B4-BE49-F238E27FC236}">
                  <a16:creationId xmlns:a16="http://schemas.microsoft.com/office/drawing/2014/main" id="{7DB1A440-2049-43BA-A5F6-F85D1207ACAF}"/>
                </a:ext>
              </a:extLst>
            </p:cNvPr>
            <p:cNvSpPr/>
            <p:nvPr/>
          </p:nvSpPr>
          <p:spPr>
            <a:xfrm>
              <a:off x="396008" y="7392741"/>
              <a:ext cx="6132048" cy="584777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★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113/10/1+6</a:t>
              </a:r>
              <a:r>
                <a:rPr lang="zh-TW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個月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+10</a:t>
              </a:r>
              <a:r>
                <a:rPr lang="zh-TW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天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=</a:t>
              </a:r>
              <a:r>
                <a:rPr lang="en-US" sz="1400" b="1" i="0" u="sng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114/4/11</a:t>
              </a:r>
              <a:r>
                <a:rPr lang="zh-TW" sz="1400" b="1" i="0" u="sng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加保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，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 114/4/11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符合居留滿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6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個月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 </a:t>
              </a:r>
              <a:endParaRPr lang="zh-TW" sz="1400" b="0" i="0" u="none" strike="noStrike" kern="1200" cap="none" spc="0" baseline="0">
                <a:solidFill>
                  <a:srgbClr val="FF0000"/>
                </a:solidFill>
                <a:uFillTx/>
                <a:latin typeface="微軟正黑體" pitchFamily="34"/>
                <a:ea typeface="微軟正黑體" pitchFamily="34"/>
              </a:endParaRP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30" name="矩形 77">
              <a:extLst>
                <a:ext uri="{FF2B5EF4-FFF2-40B4-BE49-F238E27FC236}">
                  <a16:creationId xmlns:a16="http://schemas.microsoft.com/office/drawing/2014/main" id="{50E4643D-6FD7-497A-8A3A-E4A272692A19}"/>
                </a:ext>
              </a:extLst>
            </p:cNvPr>
            <p:cNvSpPr/>
            <p:nvPr/>
          </p:nvSpPr>
          <p:spPr>
            <a:xfrm>
              <a:off x="451549" y="6526895"/>
              <a:ext cx="1083948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113/7/1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入境</a:t>
              </a:r>
            </a:p>
          </p:txBody>
        </p:sp>
        <p:sp>
          <p:nvSpPr>
            <p:cNvPr id="31" name="矩形 84">
              <a:extLst>
                <a:ext uri="{FF2B5EF4-FFF2-40B4-BE49-F238E27FC236}">
                  <a16:creationId xmlns:a16="http://schemas.microsoft.com/office/drawing/2014/main" id="{08DDB519-65D1-41A3-B4E2-E9C5A9DF808E}"/>
                </a:ext>
              </a:extLst>
            </p:cNvPr>
            <p:cNvSpPr/>
            <p:nvPr/>
          </p:nvSpPr>
          <p:spPr>
            <a:xfrm>
              <a:off x="2722808" y="7144124"/>
              <a:ext cx="1159294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113/11/1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出境</a:t>
              </a:r>
            </a:p>
          </p:txBody>
        </p:sp>
        <p:sp>
          <p:nvSpPr>
            <p:cNvPr id="32" name="矩形 87">
              <a:extLst>
                <a:ext uri="{FF2B5EF4-FFF2-40B4-BE49-F238E27FC236}">
                  <a16:creationId xmlns:a16="http://schemas.microsoft.com/office/drawing/2014/main" id="{D985E5F8-2F5C-452C-8EA9-A1BBB6DD886A}"/>
                </a:ext>
              </a:extLst>
            </p:cNvPr>
            <p:cNvSpPr/>
            <p:nvPr/>
          </p:nvSpPr>
          <p:spPr>
            <a:xfrm>
              <a:off x="4045762" y="6619122"/>
              <a:ext cx="1415774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200" b="0" i="0" u="none" strike="noStrike" kern="1200" cap="none" spc="0" baseline="0">
                  <a:solidFill>
                    <a:srgbClr val="3366FF"/>
                  </a:solidFill>
                  <a:uFillTx/>
                  <a:latin typeface="微軟正黑體" pitchFamily="34"/>
                  <a:ea typeface="微軟正黑體" pitchFamily="34"/>
                </a:rPr>
                <a:t>居留期間未再出境</a:t>
              </a:r>
            </a:p>
          </p:txBody>
        </p:sp>
        <p:sp>
          <p:nvSpPr>
            <p:cNvPr id="33" name="矩形 105">
              <a:extLst>
                <a:ext uri="{FF2B5EF4-FFF2-40B4-BE49-F238E27FC236}">
                  <a16:creationId xmlns:a16="http://schemas.microsoft.com/office/drawing/2014/main" id="{E5030A5A-82E9-453C-B352-DC5D1A1C2876}"/>
                </a:ext>
              </a:extLst>
            </p:cNvPr>
            <p:cNvSpPr/>
            <p:nvPr/>
          </p:nvSpPr>
          <p:spPr>
            <a:xfrm>
              <a:off x="553678" y="7136187"/>
              <a:ext cx="1062715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113/8/1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出境</a:t>
              </a:r>
            </a:p>
          </p:txBody>
        </p:sp>
        <p:sp>
          <p:nvSpPr>
            <p:cNvPr id="34" name="矩形 106">
              <a:extLst>
                <a:ext uri="{FF2B5EF4-FFF2-40B4-BE49-F238E27FC236}">
                  <a16:creationId xmlns:a16="http://schemas.microsoft.com/office/drawing/2014/main" id="{9A47D965-BA01-422C-9792-440A044612FB}"/>
                </a:ext>
              </a:extLst>
            </p:cNvPr>
            <p:cNvSpPr/>
            <p:nvPr/>
          </p:nvSpPr>
          <p:spPr>
            <a:xfrm>
              <a:off x="1554342" y="7127940"/>
              <a:ext cx="1280434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1" i="0" u="sng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113/10/1</a:t>
              </a:r>
              <a:r>
                <a:rPr lang="zh-TW" sz="1200" b="1" i="0" u="sng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入境</a:t>
              </a:r>
            </a:p>
          </p:txBody>
        </p:sp>
        <p:sp>
          <p:nvSpPr>
            <p:cNvPr id="35" name="矩形 107">
              <a:extLst>
                <a:ext uri="{FF2B5EF4-FFF2-40B4-BE49-F238E27FC236}">
                  <a16:creationId xmlns:a16="http://schemas.microsoft.com/office/drawing/2014/main" id="{EA693D55-1FCF-455B-A60C-AE4977380B6D}"/>
                </a:ext>
              </a:extLst>
            </p:cNvPr>
            <p:cNvSpPr/>
            <p:nvPr/>
          </p:nvSpPr>
          <p:spPr>
            <a:xfrm>
              <a:off x="3864016" y="7164104"/>
              <a:ext cx="1378851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113/11/11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入境</a:t>
              </a:r>
            </a:p>
          </p:txBody>
        </p:sp>
        <p:sp>
          <p:nvSpPr>
            <p:cNvPr id="36" name="向右箭號 21">
              <a:extLst>
                <a:ext uri="{FF2B5EF4-FFF2-40B4-BE49-F238E27FC236}">
                  <a16:creationId xmlns:a16="http://schemas.microsoft.com/office/drawing/2014/main" id="{9D4A37B9-50F2-4F13-873B-782E45484D74}"/>
                </a:ext>
              </a:extLst>
            </p:cNvPr>
            <p:cNvSpPr/>
            <p:nvPr/>
          </p:nvSpPr>
          <p:spPr>
            <a:xfrm>
              <a:off x="482976" y="6760076"/>
              <a:ext cx="5121435" cy="414460"/>
            </a:xfrm>
            <a:custGeom>
              <a:avLst>
                <a:gd name="f0" fmla="val 20726"/>
                <a:gd name="f1" fmla="val 5400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val 10800"/>
                <a:gd name="f10" fmla="+- 0 0 0"/>
                <a:gd name="f11" fmla="+- 0 0 180"/>
                <a:gd name="f12" fmla="*/ f5 1 21600"/>
                <a:gd name="f13" fmla="*/ f6 1 21600"/>
                <a:gd name="f14" fmla="val f7"/>
                <a:gd name="f15" fmla="val f8"/>
                <a:gd name="f16" fmla="pin 0 f0 21600"/>
                <a:gd name="f17" fmla="pin 0 f1 10800"/>
                <a:gd name="f18" fmla="*/ f10 f2 1"/>
                <a:gd name="f19" fmla="*/ f11 f2 1"/>
                <a:gd name="f20" fmla="+- f15 0 f14"/>
                <a:gd name="f21" fmla="val f16"/>
                <a:gd name="f22" fmla="val f17"/>
                <a:gd name="f23" fmla="*/ f16 f12 1"/>
                <a:gd name="f24" fmla="*/ f17 f13 1"/>
                <a:gd name="f25" fmla="*/ f18 1 f4"/>
                <a:gd name="f26" fmla="*/ f19 1 f4"/>
                <a:gd name="f27" fmla="*/ f20 1 21600"/>
                <a:gd name="f28" fmla="+- 21600 0 f22"/>
                <a:gd name="f29" fmla="+- 21600 0 f21"/>
                <a:gd name="f30" fmla="*/ f22 f13 1"/>
                <a:gd name="f31" fmla="*/ f21 f12 1"/>
                <a:gd name="f32" fmla="+- f25 0 f3"/>
                <a:gd name="f33" fmla="+- f26 0 f3"/>
                <a:gd name="f34" fmla="*/ 0 f27 1"/>
                <a:gd name="f35" fmla="*/ 21600 f27 1"/>
                <a:gd name="f36" fmla="*/ f29 f22 1"/>
                <a:gd name="f37" fmla="*/ f28 f13 1"/>
                <a:gd name="f38" fmla="*/ f36 1 10800"/>
                <a:gd name="f39" fmla="*/ f34 1 f27"/>
                <a:gd name="f40" fmla="*/ f35 1 f27"/>
                <a:gd name="f41" fmla="+- f21 f38 0"/>
                <a:gd name="f42" fmla="*/ f39 f12 1"/>
                <a:gd name="f43" fmla="*/ f39 f13 1"/>
                <a:gd name="f44" fmla="*/ f40 f13 1"/>
                <a:gd name="f45" fmla="*/ f41 f12 1"/>
              </a:gdLst>
              <a:ahLst>
                <a:ahXY gdRefX="f0" minX="f7" maxX="f8" gdRefY="f1" minY="f7" maxY="f9">
                  <a:pos x="f23" y="f24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2">
                  <a:pos x="f31" y="f43"/>
                </a:cxn>
                <a:cxn ang="f33">
                  <a:pos x="f31" y="f44"/>
                </a:cxn>
              </a:cxnLst>
              <a:rect l="f42" t="f30" r="f45" b="f37"/>
              <a:pathLst>
                <a:path w="21600" h="21600">
                  <a:moveTo>
                    <a:pt x="f7" y="f22"/>
                  </a:moveTo>
                  <a:lnTo>
                    <a:pt x="f21" y="f22"/>
                  </a:lnTo>
                  <a:lnTo>
                    <a:pt x="f21" y="f7"/>
                  </a:lnTo>
                  <a:lnTo>
                    <a:pt x="f8" y="f9"/>
                  </a:lnTo>
                  <a:lnTo>
                    <a:pt x="f21" y="f8"/>
                  </a:lnTo>
                  <a:lnTo>
                    <a:pt x="f21" y="f28"/>
                  </a:lnTo>
                  <a:lnTo>
                    <a:pt x="f7" y="f28"/>
                  </a:lnTo>
                  <a:close/>
                </a:path>
              </a:pathLst>
            </a:custGeom>
            <a:solidFill>
              <a:srgbClr val="C3D69B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600" b="0" i="0" u="none" strike="noStrike" kern="0" cap="none" spc="0" baseline="0">
                <a:solidFill>
                  <a:srgbClr val="FFFFFF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37" name="矩形 126">
              <a:extLst>
                <a:ext uri="{FF2B5EF4-FFF2-40B4-BE49-F238E27FC236}">
                  <a16:creationId xmlns:a16="http://schemas.microsoft.com/office/drawing/2014/main" id="{B9C46C37-D8ED-4A4E-9A5B-FA9578830EAC}"/>
                </a:ext>
              </a:extLst>
            </p:cNvPr>
            <p:cNvSpPr/>
            <p:nvPr/>
          </p:nvSpPr>
          <p:spPr>
            <a:xfrm>
              <a:off x="482976" y="6844704"/>
              <a:ext cx="1501536" cy="221010"/>
            </a:xfrm>
            <a:prstGeom prst="rect">
              <a:avLst/>
            </a:prstGeom>
            <a:solidFill>
              <a:srgbClr val="FCD5B5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6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38" name="矩形 125">
              <a:extLst>
                <a:ext uri="{FF2B5EF4-FFF2-40B4-BE49-F238E27FC236}">
                  <a16:creationId xmlns:a16="http://schemas.microsoft.com/office/drawing/2014/main" id="{CDD5BCA6-10BE-4187-81FE-340208F7013C}"/>
                </a:ext>
              </a:extLst>
            </p:cNvPr>
            <p:cNvSpPr/>
            <p:nvPr/>
          </p:nvSpPr>
          <p:spPr>
            <a:xfrm>
              <a:off x="1134194" y="6822548"/>
              <a:ext cx="1037816" cy="270205"/>
            </a:xfrm>
            <a:prstGeom prst="rect">
              <a:avLst/>
            </a:prstGeom>
            <a:solidFill>
              <a:srgbClr val="FFFFFF"/>
            </a:solidFill>
            <a:ln w="25402" cap="flat">
              <a:solidFill>
                <a:srgbClr val="D99694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出國</a:t>
              </a:r>
              <a:r>
                <a:rPr lang="en-US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&gt;30</a:t>
              </a: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天</a:t>
              </a:r>
            </a:p>
          </p:txBody>
        </p:sp>
        <p:sp>
          <p:nvSpPr>
            <p:cNvPr id="39" name="矩形 127">
              <a:extLst>
                <a:ext uri="{FF2B5EF4-FFF2-40B4-BE49-F238E27FC236}">
                  <a16:creationId xmlns:a16="http://schemas.microsoft.com/office/drawing/2014/main" id="{CD0A4AE4-714B-4922-9BF9-927911C01346}"/>
                </a:ext>
              </a:extLst>
            </p:cNvPr>
            <p:cNvSpPr/>
            <p:nvPr/>
          </p:nvSpPr>
          <p:spPr>
            <a:xfrm>
              <a:off x="3291785" y="6837124"/>
              <a:ext cx="1037816" cy="270205"/>
            </a:xfrm>
            <a:prstGeom prst="rect">
              <a:avLst/>
            </a:prstGeom>
            <a:solidFill>
              <a:srgbClr val="FFFFFF"/>
            </a:solidFill>
            <a:ln w="25402" cap="flat">
              <a:solidFill>
                <a:srgbClr val="D99694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出國</a:t>
              </a:r>
              <a:r>
                <a:rPr lang="en-US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10</a:t>
              </a: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天</a:t>
              </a:r>
            </a:p>
          </p:txBody>
        </p:sp>
      </p:grpSp>
      <p:grpSp>
        <p:nvGrpSpPr>
          <p:cNvPr id="40" name="群組 133">
            <a:extLst>
              <a:ext uri="{FF2B5EF4-FFF2-40B4-BE49-F238E27FC236}">
                <a16:creationId xmlns:a16="http://schemas.microsoft.com/office/drawing/2014/main" id="{1DAD55D4-9854-49F5-B99B-2925EF27D300}"/>
              </a:ext>
            </a:extLst>
          </p:cNvPr>
          <p:cNvGrpSpPr/>
          <p:nvPr/>
        </p:nvGrpSpPr>
        <p:grpSpPr>
          <a:xfrm>
            <a:off x="433718" y="7993017"/>
            <a:ext cx="5963597" cy="1795708"/>
            <a:chOff x="433718" y="7993017"/>
            <a:chExt cx="5963597" cy="1795708"/>
          </a:xfrm>
        </p:grpSpPr>
        <p:sp>
          <p:nvSpPr>
            <p:cNvPr id="41" name="矩形 91">
              <a:extLst>
                <a:ext uri="{FF2B5EF4-FFF2-40B4-BE49-F238E27FC236}">
                  <a16:creationId xmlns:a16="http://schemas.microsoft.com/office/drawing/2014/main" id="{67F1FFD7-3CD2-4F1C-8A45-1F4C96CCC79C}"/>
                </a:ext>
              </a:extLst>
            </p:cNvPr>
            <p:cNvSpPr/>
            <p:nvPr/>
          </p:nvSpPr>
          <p:spPr>
            <a:xfrm>
              <a:off x="433718" y="7993017"/>
              <a:ext cx="3430298" cy="338556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E.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出境超過</a:t>
              </a: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次且未逾</a:t>
              </a:r>
              <a:r>
                <a:rPr lang="en-US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30</a:t>
              </a:r>
              <a:r>
                <a:rPr lang="zh-TW" sz="16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日</a:t>
              </a:r>
            </a:p>
          </p:txBody>
        </p:sp>
        <p:sp>
          <p:nvSpPr>
            <p:cNvPr id="42" name="矩形 108">
              <a:extLst>
                <a:ext uri="{FF2B5EF4-FFF2-40B4-BE49-F238E27FC236}">
                  <a16:creationId xmlns:a16="http://schemas.microsoft.com/office/drawing/2014/main" id="{54216DA4-FA1A-4121-B074-3ADFEC0D58C6}"/>
                </a:ext>
              </a:extLst>
            </p:cNvPr>
            <p:cNvSpPr/>
            <p:nvPr/>
          </p:nvSpPr>
          <p:spPr>
            <a:xfrm>
              <a:off x="470879" y="9203948"/>
              <a:ext cx="5926436" cy="584777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★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113/10/1+6</a:t>
              </a:r>
              <a:r>
                <a:rPr lang="zh-TW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個月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+10</a:t>
              </a:r>
              <a:r>
                <a:rPr lang="zh-TW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天</a:t>
              </a:r>
              <a:r>
                <a:rPr lang="en-US" sz="1400" b="1" i="0" u="none" strike="noStrike" kern="1200" cap="none" spc="0" baseline="0">
                  <a:solidFill>
                    <a:srgbClr val="9966FF"/>
                  </a:solidFill>
                  <a:uFillTx/>
                  <a:latin typeface="微軟正黑體" pitchFamily="34"/>
                  <a:ea typeface="微軟正黑體" pitchFamily="34"/>
                </a:rPr>
                <a:t>=</a:t>
              </a:r>
              <a:r>
                <a:rPr lang="en-US" sz="1400" b="1" i="0" u="sng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114/4/11</a:t>
              </a:r>
              <a:r>
                <a:rPr lang="zh-TW" sz="1400" b="1" i="0" u="sng" strike="noStrike" kern="1200" cap="none" spc="0" baseline="0">
                  <a:solidFill>
                    <a:srgbClr val="FF0000"/>
                  </a:solidFill>
                  <a:uFillTx/>
                  <a:latin typeface="微軟正黑體" pitchFamily="34"/>
                  <a:ea typeface="微軟正黑體" pitchFamily="34"/>
                </a:rPr>
                <a:t>加保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，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 114/4/11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符合居留滿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6</a:t>
              </a:r>
              <a:r>
                <a:rPr lang="zh-TW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個月</a:t>
              </a:r>
              <a:r>
                <a:rPr lang="en-US" sz="1400" b="1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 </a:t>
              </a:r>
              <a:endParaRPr lang="zh-TW" sz="1400" b="0" i="0" u="none" strike="noStrike" kern="1200" cap="none" spc="0" baseline="0">
                <a:solidFill>
                  <a:srgbClr val="FF0000"/>
                </a:solidFill>
                <a:uFillTx/>
                <a:latin typeface="微軟正黑體" pitchFamily="34"/>
                <a:ea typeface="微軟正黑體" pitchFamily="34"/>
              </a:endParaRP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43" name="矩形 110">
              <a:extLst>
                <a:ext uri="{FF2B5EF4-FFF2-40B4-BE49-F238E27FC236}">
                  <a16:creationId xmlns:a16="http://schemas.microsoft.com/office/drawing/2014/main" id="{34669C57-102B-4E42-922C-A6A2D13854C0}"/>
                </a:ext>
              </a:extLst>
            </p:cNvPr>
            <p:cNvSpPr/>
            <p:nvPr/>
          </p:nvSpPr>
          <p:spPr>
            <a:xfrm>
              <a:off x="461241" y="8306025"/>
              <a:ext cx="1083948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113/7/1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入境</a:t>
              </a:r>
            </a:p>
          </p:txBody>
        </p:sp>
        <p:sp>
          <p:nvSpPr>
            <p:cNvPr id="44" name="矩形 113">
              <a:extLst>
                <a:ext uri="{FF2B5EF4-FFF2-40B4-BE49-F238E27FC236}">
                  <a16:creationId xmlns:a16="http://schemas.microsoft.com/office/drawing/2014/main" id="{F806952C-DC40-4172-A8E1-22F4AF1249AF}"/>
                </a:ext>
              </a:extLst>
            </p:cNvPr>
            <p:cNvSpPr/>
            <p:nvPr/>
          </p:nvSpPr>
          <p:spPr>
            <a:xfrm>
              <a:off x="1603318" y="8943270"/>
              <a:ext cx="1175324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1" i="0" u="sng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113/10/1</a:t>
              </a:r>
              <a:r>
                <a:rPr lang="zh-TW" sz="1200" b="1" i="0" u="sng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入境</a:t>
              </a:r>
            </a:p>
          </p:txBody>
        </p:sp>
        <p:sp>
          <p:nvSpPr>
            <p:cNvPr id="45" name="矩形 114">
              <a:extLst>
                <a:ext uri="{FF2B5EF4-FFF2-40B4-BE49-F238E27FC236}">
                  <a16:creationId xmlns:a16="http://schemas.microsoft.com/office/drawing/2014/main" id="{4A06DA26-E8A9-445D-9B55-B189F70EB84D}"/>
                </a:ext>
              </a:extLst>
            </p:cNvPr>
            <p:cNvSpPr/>
            <p:nvPr/>
          </p:nvSpPr>
          <p:spPr>
            <a:xfrm>
              <a:off x="4115522" y="8438311"/>
              <a:ext cx="1415774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200" b="0" i="0" u="none" strike="noStrike" kern="1200" cap="none" spc="0" baseline="0">
                  <a:solidFill>
                    <a:srgbClr val="3366FF"/>
                  </a:solidFill>
                  <a:uFillTx/>
                  <a:latin typeface="微軟正黑體" pitchFamily="34"/>
                  <a:ea typeface="微軟正黑體" pitchFamily="34"/>
                </a:rPr>
                <a:t>居留期間未再出境</a:t>
              </a:r>
            </a:p>
          </p:txBody>
        </p:sp>
        <p:sp>
          <p:nvSpPr>
            <p:cNvPr id="46" name="矩形 116">
              <a:extLst>
                <a:ext uri="{FF2B5EF4-FFF2-40B4-BE49-F238E27FC236}">
                  <a16:creationId xmlns:a16="http://schemas.microsoft.com/office/drawing/2014/main" id="{C5DF95F9-51B9-4D3E-9F88-299A03A4EE50}"/>
                </a:ext>
              </a:extLst>
            </p:cNvPr>
            <p:cNvSpPr/>
            <p:nvPr/>
          </p:nvSpPr>
          <p:spPr>
            <a:xfrm>
              <a:off x="520833" y="8935050"/>
              <a:ext cx="1157648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113/9/21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出境</a:t>
              </a:r>
            </a:p>
          </p:txBody>
        </p:sp>
        <p:sp>
          <p:nvSpPr>
            <p:cNvPr id="47" name="矩形 117">
              <a:extLst>
                <a:ext uri="{FF2B5EF4-FFF2-40B4-BE49-F238E27FC236}">
                  <a16:creationId xmlns:a16="http://schemas.microsoft.com/office/drawing/2014/main" id="{A5D9014C-7D19-4899-9AAB-72C94FAA2E79}"/>
                </a:ext>
              </a:extLst>
            </p:cNvPr>
            <p:cNvSpPr/>
            <p:nvPr/>
          </p:nvSpPr>
          <p:spPr>
            <a:xfrm>
              <a:off x="2790428" y="8943270"/>
              <a:ext cx="1117936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114/1/1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出境</a:t>
              </a:r>
            </a:p>
          </p:txBody>
        </p:sp>
        <p:sp>
          <p:nvSpPr>
            <p:cNvPr id="48" name="矩形 118">
              <a:extLst>
                <a:ext uri="{FF2B5EF4-FFF2-40B4-BE49-F238E27FC236}">
                  <a16:creationId xmlns:a16="http://schemas.microsoft.com/office/drawing/2014/main" id="{9BB5D23D-F145-4B16-950B-A4D3D432C5D4}"/>
                </a:ext>
              </a:extLst>
            </p:cNvPr>
            <p:cNvSpPr/>
            <p:nvPr/>
          </p:nvSpPr>
          <p:spPr>
            <a:xfrm>
              <a:off x="3811877" y="8943270"/>
              <a:ext cx="1531354" cy="276999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114/1/11</a:t>
              </a:r>
              <a:r>
                <a:rPr lang="zh-TW" sz="12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入境</a:t>
              </a:r>
            </a:p>
          </p:txBody>
        </p:sp>
        <p:sp>
          <p:nvSpPr>
            <p:cNvPr id="49" name="向右箭號 21">
              <a:extLst>
                <a:ext uri="{FF2B5EF4-FFF2-40B4-BE49-F238E27FC236}">
                  <a16:creationId xmlns:a16="http://schemas.microsoft.com/office/drawing/2014/main" id="{5EA56F64-493F-4F10-9439-DA838DF1154F}"/>
                </a:ext>
              </a:extLst>
            </p:cNvPr>
            <p:cNvSpPr/>
            <p:nvPr/>
          </p:nvSpPr>
          <p:spPr>
            <a:xfrm>
              <a:off x="470879" y="8576815"/>
              <a:ext cx="5203292" cy="414460"/>
            </a:xfrm>
            <a:custGeom>
              <a:avLst>
                <a:gd name="f0" fmla="val 20740"/>
                <a:gd name="f1" fmla="val 5400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val 10800"/>
                <a:gd name="f10" fmla="+- 0 0 0"/>
                <a:gd name="f11" fmla="+- 0 0 180"/>
                <a:gd name="f12" fmla="*/ f5 1 21600"/>
                <a:gd name="f13" fmla="*/ f6 1 21600"/>
                <a:gd name="f14" fmla="val f7"/>
                <a:gd name="f15" fmla="val f8"/>
                <a:gd name="f16" fmla="pin 0 f0 21600"/>
                <a:gd name="f17" fmla="pin 0 f1 10800"/>
                <a:gd name="f18" fmla="*/ f10 f2 1"/>
                <a:gd name="f19" fmla="*/ f11 f2 1"/>
                <a:gd name="f20" fmla="+- f15 0 f14"/>
                <a:gd name="f21" fmla="val f16"/>
                <a:gd name="f22" fmla="val f17"/>
                <a:gd name="f23" fmla="*/ f16 f12 1"/>
                <a:gd name="f24" fmla="*/ f17 f13 1"/>
                <a:gd name="f25" fmla="*/ f18 1 f4"/>
                <a:gd name="f26" fmla="*/ f19 1 f4"/>
                <a:gd name="f27" fmla="*/ f20 1 21600"/>
                <a:gd name="f28" fmla="+- 21600 0 f22"/>
                <a:gd name="f29" fmla="+- 21600 0 f21"/>
                <a:gd name="f30" fmla="*/ f22 f13 1"/>
                <a:gd name="f31" fmla="*/ f21 f12 1"/>
                <a:gd name="f32" fmla="+- f25 0 f3"/>
                <a:gd name="f33" fmla="+- f26 0 f3"/>
                <a:gd name="f34" fmla="*/ 0 f27 1"/>
                <a:gd name="f35" fmla="*/ 21600 f27 1"/>
                <a:gd name="f36" fmla="*/ f29 f22 1"/>
                <a:gd name="f37" fmla="*/ f28 f13 1"/>
                <a:gd name="f38" fmla="*/ f36 1 10800"/>
                <a:gd name="f39" fmla="*/ f34 1 f27"/>
                <a:gd name="f40" fmla="*/ f35 1 f27"/>
                <a:gd name="f41" fmla="+- f21 f38 0"/>
                <a:gd name="f42" fmla="*/ f39 f12 1"/>
                <a:gd name="f43" fmla="*/ f39 f13 1"/>
                <a:gd name="f44" fmla="*/ f40 f13 1"/>
                <a:gd name="f45" fmla="*/ f41 f12 1"/>
              </a:gdLst>
              <a:ahLst>
                <a:ahXY gdRefX="f0" minX="f7" maxX="f8" gdRefY="f1" minY="f7" maxY="f9">
                  <a:pos x="f23" y="f24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2">
                  <a:pos x="f31" y="f43"/>
                </a:cxn>
                <a:cxn ang="f33">
                  <a:pos x="f31" y="f44"/>
                </a:cxn>
              </a:cxnLst>
              <a:rect l="f42" t="f30" r="f45" b="f37"/>
              <a:pathLst>
                <a:path w="21600" h="21600">
                  <a:moveTo>
                    <a:pt x="f7" y="f22"/>
                  </a:moveTo>
                  <a:lnTo>
                    <a:pt x="f21" y="f22"/>
                  </a:lnTo>
                  <a:lnTo>
                    <a:pt x="f21" y="f7"/>
                  </a:lnTo>
                  <a:lnTo>
                    <a:pt x="f8" y="f9"/>
                  </a:lnTo>
                  <a:lnTo>
                    <a:pt x="f21" y="f8"/>
                  </a:lnTo>
                  <a:lnTo>
                    <a:pt x="f21" y="f28"/>
                  </a:lnTo>
                  <a:lnTo>
                    <a:pt x="f7" y="f28"/>
                  </a:lnTo>
                  <a:close/>
                </a:path>
              </a:pathLst>
            </a:custGeom>
            <a:solidFill>
              <a:srgbClr val="C3D69B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600" b="0" i="0" u="none" strike="noStrike" kern="0" cap="none" spc="0" baseline="0">
                <a:solidFill>
                  <a:srgbClr val="FFFFFF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50" name="矩形 129">
              <a:extLst>
                <a:ext uri="{FF2B5EF4-FFF2-40B4-BE49-F238E27FC236}">
                  <a16:creationId xmlns:a16="http://schemas.microsoft.com/office/drawing/2014/main" id="{DF084177-7ED3-4527-9EDD-6E39B7B5C92E}"/>
                </a:ext>
              </a:extLst>
            </p:cNvPr>
            <p:cNvSpPr/>
            <p:nvPr/>
          </p:nvSpPr>
          <p:spPr>
            <a:xfrm>
              <a:off x="470879" y="8661434"/>
              <a:ext cx="1742517" cy="219602"/>
            </a:xfrm>
            <a:prstGeom prst="rect">
              <a:avLst/>
            </a:prstGeom>
            <a:solidFill>
              <a:srgbClr val="FCD5B5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6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51" name="矩形 130">
              <a:extLst>
                <a:ext uri="{FF2B5EF4-FFF2-40B4-BE49-F238E27FC236}">
                  <a16:creationId xmlns:a16="http://schemas.microsoft.com/office/drawing/2014/main" id="{9A810FA6-8377-4567-B6EA-87263FCC2940}"/>
                </a:ext>
              </a:extLst>
            </p:cNvPr>
            <p:cNvSpPr/>
            <p:nvPr/>
          </p:nvSpPr>
          <p:spPr>
            <a:xfrm>
              <a:off x="1178899" y="8638620"/>
              <a:ext cx="1037816" cy="270205"/>
            </a:xfrm>
            <a:prstGeom prst="rect">
              <a:avLst/>
            </a:prstGeom>
            <a:solidFill>
              <a:srgbClr val="FFFFFF"/>
            </a:solidFill>
            <a:ln w="25402" cap="flat">
              <a:solidFill>
                <a:srgbClr val="D99694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出國</a:t>
              </a:r>
              <a:r>
                <a:rPr lang="en-US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10</a:t>
              </a: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天</a:t>
              </a:r>
            </a:p>
          </p:txBody>
        </p:sp>
        <p:sp>
          <p:nvSpPr>
            <p:cNvPr id="52" name="矩形 131">
              <a:extLst>
                <a:ext uri="{FF2B5EF4-FFF2-40B4-BE49-F238E27FC236}">
                  <a16:creationId xmlns:a16="http://schemas.microsoft.com/office/drawing/2014/main" id="{6512EE73-358B-41CB-B4FF-0AD108ABA179}"/>
                </a:ext>
              </a:extLst>
            </p:cNvPr>
            <p:cNvSpPr/>
            <p:nvPr/>
          </p:nvSpPr>
          <p:spPr>
            <a:xfrm>
              <a:off x="3236838" y="8642890"/>
              <a:ext cx="1037816" cy="270205"/>
            </a:xfrm>
            <a:prstGeom prst="rect">
              <a:avLst/>
            </a:prstGeom>
            <a:solidFill>
              <a:srgbClr val="FFFFFF"/>
            </a:solidFill>
            <a:ln w="25402" cap="flat">
              <a:solidFill>
                <a:srgbClr val="D99694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出國</a:t>
              </a:r>
              <a:r>
                <a:rPr lang="en-US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10</a:t>
              </a:r>
              <a:r>
                <a:rPr lang="zh-TW" sz="1200" b="0" i="0" u="none" strike="noStrike" kern="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天</a:t>
              </a:r>
            </a:p>
          </p:txBody>
        </p:sp>
      </p:grpSp>
      <p:sp>
        <p:nvSpPr>
          <p:cNvPr id="53" name="文字方塊 3">
            <a:extLst>
              <a:ext uri="{FF2B5EF4-FFF2-40B4-BE49-F238E27FC236}">
                <a16:creationId xmlns:a16="http://schemas.microsoft.com/office/drawing/2014/main" id="{41E36E1E-E4D4-48A3-8938-79597C476A50}"/>
              </a:ext>
            </a:extLst>
          </p:cNvPr>
          <p:cNvSpPr txBox="1"/>
          <p:nvPr/>
        </p:nvSpPr>
        <p:spPr>
          <a:xfrm>
            <a:off x="696516" y="211482"/>
            <a:ext cx="5464957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健保法第</a:t>
            </a: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9</a:t>
            </a:r>
            <a:r>
              <a: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條及同法施行細則第</a:t>
            </a: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8</a:t>
            </a:r>
            <a:r>
              <a: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條所稱</a:t>
            </a:r>
            <a:b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</a:br>
            <a:r>
              <a: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在臺居留滿</a:t>
            </a: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6</a:t>
            </a:r>
            <a:r>
              <a: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個月核算案例說明</a:t>
            </a:r>
          </a:p>
        </p:txBody>
      </p:sp>
      <p:sp>
        <p:nvSpPr>
          <p:cNvPr id="54" name="矩形 4">
            <a:extLst>
              <a:ext uri="{FF2B5EF4-FFF2-40B4-BE49-F238E27FC236}">
                <a16:creationId xmlns:a16="http://schemas.microsoft.com/office/drawing/2014/main" id="{83E35EAD-E377-4B6C-8A05-6568DFE7D814}"/>
              </a:ext>
            </a:extLst>
          </p:cNvPr>
          <p:cNvSpPr/>
          <p:nvPr/>
        </p:nvSpPr>
        <p:spPr>
          <a:xfrm>
            <a:off x="4045762" y="1018403"/>
            <a:ext cx="2545744" cy="27699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中央健康保險署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112</a:t>
            </a: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年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11</a:t>
            </a: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月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24</a:t>
            </a: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日</a:t>
            </a: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新細明體" pitchFamily="18"/>
            </a:endParaRPr>
          </a:p>
        </p:txBody>
      </p:sp>
      <p:grpSp>
        <p:nvGrpSpPr>
          <p:cNvPr id="55" name="群組 60">
            <a:extLst>
              <a:ext uri="{FF2B5EF4-FFF2-40B4-BE49-F238E27FC236}">
                <a16:creationId xmlns:a16="http://schemas.microsoft.com/office/drawing/2014/main" id="{4AEB4E6C-180A-412A-92F1-C2E31707063F}"/>
              </a:ext>
            </a:extLst>
          </p:cNvPr>
          <p:cNvGrpSpPr/>
          <p:nvPr/>
        </p:nvGrpSpPr>
        <p:grpSpPr>
          <a:xfrm>
            <a:off x="-9528" y="19495"/>
            <a:ext cx="6858000" cy="9919858"/>
            <a:chOff x="-9528" y="19495"/>
            <a:chExt cx="6858000" cy="9919858"/>
          </a:xfrm>
        </p:grpSpPr>
        <p:pic>
          <p:nvPicPr>
            <p:cNvPr id="56" name="圖片 61">
              <a:extLst>
                <a:ext uri="{FF2B5EF4-FFF2-40B4-BE49-F238E27FC236}">
                  <a16:creationId xmlns:a16="http://schemas.microsoft.com/office/drawing/2014/main" id="{429492BC-04B5-437B-B893-53A6F34F64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67475" y="62910"/>
              <a:ext cx="180996" cy="7792535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57" name="圖片 62">
              <a:extLst>
                <a:ext uri="{FF2B5EF4-FFF2-40B4-BE49-F238E27FC236}">
                  <a16:creationId xmlns:a16="http://schemas.microsoft.com/office/drawing/2014/main" id="{5D3A8BAF-65C3-4CAA-BE5E-ECC14454EB3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b="39549"/>
            <a:stretch>
              <a:fillRect/>
            </a:stretch>
          </p:blipFill>
          <p:spPr>
            <a:xfrm>
              <a:off x="-9528" y="19495"/>
              <a:ext cx="6858000" cy="172501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58" name="圖片 63">
              <a:extLst>
                <a:ext uri="{FF2B5EF4-FFF2-40B4-BE49-F238E27FC236}">
                  <a16:creationId xmlns:a16="http://schemas.microsoft.com/office/drawing/2014/main" id="{1D1F58C3-0909-4B60-8813-08AD02B8B5E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86522" y="7600181"/>
              <a:ext cx="142893" cy="2286320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59" name="圖片 64">
              <a:extLst>
                <a:ext uri="{FF2B5EF4-FFF2-40B4-BE49-F238E27FC236}">
                  <a16:creationId xmlns:a16="http://schemas.microsoft.com/office/drawing/2014/main" id="{9D4E16BD-81D8-4F7D-B225-EE6D41A2B2D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30074" y="9696416"/>
              <a:ext cx="4496424" cy="209580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60" name="圖片 66">
              <a:extLst>
                <a:ext uri="{FF2B5EF4-FFF2-40B4-BE49-F238E27FC236}">
                  <a16:creationId xmlns:a16="http://schemas.microsoft.com/office/drawing/2014/main" id="{6D89BDEC-2006-4984-A957-83290C546E8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6751" y="9548777"/>
              <a:ext cx="4172535" cy="390576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61" name="圖片 69">
              <a:extLst>
                <a:ext uri="{FF2B5EF4-FFF2-40B4-BE49-F238E27FC236}">
                  <a16:creationId xmlns:a16="http://schemas.microsoft.com/office/drawing/2014/main" id="{13E248E3-9059-4020-8043-58549CC70ED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895" y="2251609"/>
              <a:ext cx="180996" cy="7678225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62" name="圖片 70">
              <a:extLst>
                <a:ext uri="{FF2B5EF4-FFF2-40B4-BE49-F238E27FC236}">
                  <a16:creationId xmlns:a16="http://schemas.microsoft.com/office/drawing/2014/main" id="{DF578CAF-EE29-4EA9-847D-8439D65FBA0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7150" y="19495"/>
              <a:ext cx="171477" cy="4972744"/>
            </a:xfrm>
            <a:prstGeom prst="rect">
              <a:avLst/>
            </a:prstGeom>
            <a:noFill/>
            <a:ln cap="flat"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1138</TotalTime>
  <Words>882</Words>
  <Application>Microsoft Office PowerPoint</Application>
  <PresentationFormat>A4 紙張 (210x297 公釐)</PresentationFormat>
  <Paragraphs>62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許瀞云</dc:creator>
  <cp:lastModifiedBy>許瀞云</cp:lastModifiedBy>
  <cp:revision>83</cp:revision>
  <cp:lastPrinted>2023-09-12T08:45:41Z</cp:lastPrinted>
  <dcterms:created xsi:type="dcterms:W3CDTF">2023-04-28T02:06:33Z</dcterms:created>
  <dcterms:modified xsi:type="dcterms:W3CDTF">2023-12-13T01:34:44Z</dcterms:modified>
</cp:coreProperties>
</file>